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0" r:id="rId2"/>
    <p:sldMasterId id="2147483669" r:id="rId3"/>
  </p:sldMasterIdLst>
  <p:notesMasterIdLst>
    <p:notesMasterId r:id="rId28"/>
  </p:notesMasterIdLst>
  <p:handoutMasterIdLst>
    <p:handoutMasterId r:id="rId29"/>
  </p:handoutMasterIdLst>
  <p:sldIdLst>
    <p:sldId id="807" r:id="rId4"/>
    <p:sldId id="835" r:id="rId5"/>
    <p:sldId id="804" r:id="rId6"/>
    <p:sldId id="268" r:id="rId7"/>
    <p:sldId id="814" r:id="rId8"/>
    <p:sldId id="831" r:id="rId9"/>
    <p:sldId id="389" r:id="rId10"/>
    <p:sldId id="815" r:id="rId11"/>
    <p:sldId id="832" r:id="rId12"/>
    <p:sldId id="808" r:id="rId13"/>
    <p:sldId id="834" r:id="rId14"/>
    <p:sldId id="810" r:id="rId15"/>
    <p:sldId id="819" r:id="rId16"/>
    <p:sldId id="806" r:id="rId17"/>
    <p:sldId id="803" r:id="rId18"/>
    <p:sldId id="287" r:id="rId19"/>
    <p:sldId id="282" r:id="rId20"/>
    <p:sldId id="261" r:id="rId21"/>
    <p:sldId id="262" r:id="rId22"/>
    <p:sldId id="263" r:id="rId23"/>
    <p:sldId id="264" r:id="rId24"/>
    <p:sldId id="482" r:id="rId25"/>
    <p:sldId id="265" r:id="rId26"/>
    <p:sldId id="805" r:id="rId2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EBFAFF"/>
    <a:srgbClr val="FFF0C1"/>
    <a:srgbClr val="FFE07D"/>
    <a:srgbClr val="D6EDBD"/>
    <a:srgbClr val="C09200"/>
    <a:srgbClr val="9797E5"/>
    <a:srgbClr val="BA8CDC"/>
    <a:srgbClr val="F6BB00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061" autoAdjust="0"/>
  </p:normalViewPr>
  <p:slideViewPr>
    <p:cSldViewPr snapToGrid="0">
      <p:cViewPr varScale="1">
        <p:scale>
          <a:sx n="99" d="100"/>
          <a:sy n="99" d="100"/>
        </p:scale>
        <p:origin x="13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54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11CA21-4390-D007-72A9-B15D5BD1B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3A0C1-62F9-9258-B23F-BACFA4C091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19D4-2E71-461F-8ADC-8B93EA924C07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D5454-972C-F848-6BC4-FE367FFBA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16CCB-7E52-6795-59B0-279F1D375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836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04CF-A6C3-4C14-860F-7DB65EA2E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27E7D-4681-403A-98F5-761F5362F2D2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39838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D4439-9D67-4D29-AB22-FE3B2600B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5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3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5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76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0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9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0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DF4A-DFA3-0656-CFC2-7603E3C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B8B5-BEFF-51E0-31CC-9BA3FC59F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B17CC-8AA4-D743-9AA2-B59EDD85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8291-84A0-0061-1E83-43656999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48DEF-65EC-9987-5C12-0D8EE246D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D3878-A2C4-BCF3-5507-712D2FBFC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44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9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2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3" name="PresentationTitle"/>
          <p:cNvSpPr>
            <a:spLocks noGrp="1" noChangeArrowheads="1"/>
          </p:cNvSpPr>
          <p:nvPr>
            <p:ph type="ctrTitle" sz="quarter"/>
          </p:nvPr>
        </p:nvSpPr>
        <p:spPr>
          <a:xfrm>
            <a:off x="731840" y="2241551"/>
            <a:ext cx="8324850" cy="666750"/>
          </a:xfrm>
          <a:prstGeom prst="rect">
            <a:avLst/>
          </a:prstGeom>
        </p:spPr>
        <p:txBody>
          <a:bodyPr tIns="42351" rIns="84705" bIns="42351"/>
          <a:lstStyle>
            <a:lvl1pPr>
              <a:defRPr sz="2800"/>
            </a:lvl1pPr>
          </a:lstStyle>
          <a:p>
            <a:r>
              <a:rPr lang="en-GB" altLang="ko-K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72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454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3E-4A69-16CC-1CB8-C79D73D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28269-3FB4-605D-4262-9E3DA7F7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7CD62-135A-CA9B-938B-0DE73C5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1109-829F-4D37-8386-A34E386EFEC3}" type="datetime1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44EC0-7AD7-EFD7-C744-E0BB3FB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F7BC-5346-F55F-E7B4-1D2C992A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FEC6-E27D-405C-9F00-6E071EC1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9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3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07871" y="1844824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9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64771" y="1175845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7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9289" y="204029"/>
            <a:ext cx="2738250" cy="369332"/>
          </a:xfrm>
          <a:prstGeom prst="rect">
            <a:avLst/>
          </a:prstGeom>
        </p:spPr>
        <p:txBody>
          <a:bodyPr/>
          <a:lstStyle>
            <a:lvl1pPr algn="r">
              <a:defRPr sz="1800"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E87CC-5144-41FF-ACA2-A7ED5EFCCD4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8" y="148532"/>
            <a:ext cx="3018775" cy="4001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60309" y="6589068"/>
            <a:ext cx="335348" cy="2308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8427F-17BE-4C44-9B29-06858B2109A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96724" y="177656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sz="2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EADB-0E7B-4321-80DF-26A7C27B09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90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 userDrawn="1"/>
        </p:nvSpPr>
        <p:spPr>
          <a:xfrm>
            <a:off x="2" y="0"/>
            <a:ext cx="9903599" cy="6858000"/>
          </a:xfrm>
          <a:prstGeom prst="frame">
            <a:avLst>
              <a:gd name="adj1" fmla="val 2917"/>
            </a:avLst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60309" y="6589068"/>
            <a:ext cx="33534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9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86"/>
            <a:ext cx="9906000" cy="365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" name="제목 개체 틀 5"/>
          <p:cNvSpPr>
            <a:spLocks noGrp="1"/>
          </p:cNvSpPr>
          <p:nvPr>
            <p:ph type="title"/>
          </p:nvPr>
        </p:nvSpPr>
        <p:spPr>
          <a:xfrm>
            <a:off x="43249" y="147148"/>
            <a:ext cx="3018775" cy="4001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37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994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68" r:id="rId6"/>
    <p:sldLayoutId id="2147483674" r:id="rId7"/>
    <p:sldLayoutId id="2147483675" r:id="rId8"/>
    <p:sldLayoutId id="2147483676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맑은 고딕" pitchFamily="50" charset="-127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830961-5AC6-27C0-4AC6-740EA0BB7D53}"/>
              </a:ext>
            </a:extLst>
          </p:cNvPr>
          <p:cNvSpPr/>
          <p:nvPr/>
        </p:nvSpPr>
        <p:spPr>
          <a:xfrm>
            <a:off x="1241478" y="1905801"/>
            <a:ext cx="7113251" cy="1078365"/>
          </a:xfrm>
          <a:prstGeom prst="rect">
            <a:avLst/>
          </a:prstGeom>
          <a:noFill/>
          <a:ln w="9525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0DB13-9784-21B1-D35E-7EDFD957A69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79978" y="1934678"/>
            <a:ext cx="7036430" cy="1010988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R&amp;D PJ </a:t>
            </a:r>
            <a:r>
              <a:rPr lang="ko-KR" altLang="en-US" sz="3600" b="1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관리 시스템 </a:t>
            </a:r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Overview</a:t>
            </a:r>
            <a:endParaRPr lang="ko-KR" altLang="en-US" sz="4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8E2CC4E-7ED3-6BB6-D1EF-4B493F0E2FB2}"/>
              </a:ext>
            </a:extLst>
          </p:cNvPr>
          <p:cNvSpPr txBox="1">
            <a:spLocks/>
          </p:cNvSpPr>
          <p:nvPr/>
        </p:nvSpPr>
        <p:spPr>
          <a:xfrm>
            <a:off x="2897114" y="4801869"/>
            <a:ext cx="3801978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ER&amp;S, Inc.  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 창  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0718BF9A-D2E2-509A-BD19-6A14B5368E95}"/>
              </a:ext>
            </a:extLst>
          </p:cNvPr>
          <p:cNvSpPr txBox="1">
            <a:spLocks/>
          </p:cNvSpPr>
          <p:nvPr/>
        </p:nvSpPr>
        <p:spPr>
          <a:xfrm>
            <a:off x="3426594" y="3742189"/>
            <a:ext cx="2743199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83AFB-FB63-E7D8-34CF-5054C5EE203F}"/>
              </a:ext>
            </a:extLst>
          </p:cNvPr>
          <p:cNvSpPr txBox="1"/>
          <p:nvPr/>
        </p:nvSpPr>
        <p:spPr>
          <a:xfrm>
            <a:off x="8001002" y="6355700"/>
            <a:ext cx="169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cbkim@erns.co.kr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92406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90BF0-9CBA-DE28-0A46-9C47AC97BADC}"/>
              </a:ext>
            </a:extLst>
          </p:cNvPr>
          <p:cNvSpPr txBox="1"/>
          <p:nvPr/>
        </p:nvSpPr>
        <p:spPr>
          <a:xfrm>
            <a:off x="1143634" y="3065527"/>
            <a:ext cx="84079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5EBAE-2E10-E96A-A394-63C584E0D683}"/>
              </a:ext>
            </a:extLst>
          </p:cNvPr>
          <p:cNvSpPr txBox="1"/>
          <p:nvPr/>
        </p:nvSpPr>
        <p:spPr>
          <a:xfrm>
            <a:off x="3463330" y="3065526"/>
            <a:ext cx="982888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B15B3-3195-3E93-3E50-25887908007E}"/>
              </a:ext>
            </a:extLst>
          </p:cNvPr>
          <p:cNvSpPr txBox="1"/>
          <p:nvPr/>
        </p:nvSpPr>
        <p:spPr>
          <a:xfrm>
            <a:off x="2311983" y="2972526"/>
            <a:ext cx="781230" cy="462998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221B3-6B06-0E41-7971-A989A650A03E}"/>
              </a:ext>
            </a:extLst>
          </p:cNvPr>
          <p:cNvSpPr txBox="1"/>
          <p:nvPr/>
        </p:nvSpPr>
        <p:spPr>
          <a:xfrm>
            <a:off x="5929164" y="2880859"/>
            <a:ext cx="823230" cy="663053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Service</a:t>
            </a:r>
          </a:p>
          <a:p>
            <a:pPr algn="ctr"/>
            <a:r>
              <a:rPr lang="en-US" altLang="ko-KR" sz="1200" dirty="0"/>
              <a:t>Product</a:t>
            </a:r>
          </a:p>
          <a:p>
            <a:pPr algn="ctr"/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C0AFA-3C8C-6E21-714F-3540F5DC6AEB}"/>
              </a:ext>
            </a:extLst>
          </p:cNvPr>
          <p:cNvSpPr txBox="1"/>
          <p:nvPr/>
        </p:nvSpPr>
        <p:spPr>
          <a:xfrm>
            <a:off x="2666879" y="2115158"/>
            <a:ext cx="1138829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F0C89-242A-4C10-FC2D-2F6F5F5CBED4}"/>
              </a:ext>
            </a:extLst>
          </p:cNvPr>
          <p:cNvSpPr txBox="1"/>
          <p:nvPr/>
        </p:nvSpPr>
        <p:spPr>
          <a:xfrm>
            <a:off x="3625891" y="3687867"/>
            <a:ext cx="715507" cy="25736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85A875-A5D7-3993-6905-4A7944F2E7A6}"/>
              </a:ext>
            </a:extLst>
          </p:cNvPr>
          <p:cNvSpPr txBox="1"/>
          <p:nvPr/>
        </p:nvSpPr>
        <p:spPr>
          <a:xfrm>
            <a:off x="7309975" y="2050220"/>
            <a:ext cx="1344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4870E6D-97AC-F1A4-4181-1AB237B8564D}"/>
              </a:ext>
            </a:extLst>
          </p:cNvPr>
          <p:cNvSpPr/>
          <p:nvPr/>
        </p:nvSpPr>
        <p:spPr>
          <a:xfrm>
            <a:off x="884701" y="2768645"/>
            <a:ext cx="6064737" cy="80920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769C138-1E4C-1E8D-406B-5418F68DCD8F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704614" y="2103263"/>
            <a:ext cx="821684" cy="1102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61D3663-8862-2809-3560-B746C4B910D9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805708" y="2243843"/>
            <a:ext cx="1274831" cy="821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87D55B5-AD02-D138-FDBA-835F29B1BFBC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973730" y="3164391"/>
            <a:ext cx="381028" cy="9232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E022E2A-D700-EDD6-B058-BFD04C0B9021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41398" y="3359247"/>
            <a:ext cx="739141" cy="4573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2F5681-8613-5FB3-5734-A2554A9A1A4F}"/>
              </a:ext>
            </a:extLst>
          </p:cNvPr>
          <p:cNvSpPr txBox="1"/>
          <p:nvPr/>
        </p:nvSpPr>
        <p:spPr>
          <a:xfrm>
            <a:off x="5229046" y="2401160"/>
            <a:ext cx="811688" cy="234286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B7C6441-7CD1-994C-8F3B-69227F73FF50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738711" y="1482191"/>
            <a:ext cx="454223" cy="25264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BF609E-ED66-C20B-7AF1-CAE6D69246AC}"/>
              </a:ext>
            </a:extLst>
          </p:cNvPr>
          <p:cNvCxnSpPr>
            <a:stCxn id="21" idx="3"/>
            <a:endCxn id="5" idx="0"/>
          </p:cNvCxnSpPr>
          <p:nvPr/>
        </p:nvCxnSpPr>
        <p:spPr>
          <a:xfrm>
            <a:off x="6040734" y="2518303"/>
            <a:ext cx="300045" cy="3625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B50D9A0-F7D4-DC61-F897-A56E04088BC6}"/>
              </a:ext>
            </a:extLst>
          </p:cNvPr>
          <p:cNvSpPr/>
          <p:nvPr/>
        </p:nvSpPr>
        <p:spPr>
          <a:xfrm>
            <a:off x="722874" y="1686983"/>
            <a:ext cx="6334185" cy="2625292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260F85-DA90-D061-1B7A-F016472BC85D}"/>
              </a:ext>
            </a:extLst>
          </p:cNvPr>
          <p:cNvSpPr txBox="1"/>
          <p:nvPr/>
        </p:nvSpPr>
        <p:spPr>
          <a:xfrm>
            <a:off x="2109878" y="1907860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6E9936-1E39-0B97-EEB8-19C25D9B5F2B}"/>
              </a:ext>
            </a:extLst>
          </p:cNvPr>
          <p:cNvSpPr txBox="1"/>
          <p:nvPr/>
        </p:nvSpPr>
        <p:spPr>
          <a:xfrm>
            <a:off x="2858703" y="3955772"/>
            <a:ext cx="2525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263C589-7068-C14B-C3AB-C344B787CFDD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984433" y="3204025"/>
            <a:ext cx="327550" cy="83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C57FE43-A038-59A1-BB3B-06CC22F28701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093213" y="3204025"/>
            <a:ext cx="370117" cy="8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75E779-13A8-E128-BA1F-4AE45F43494D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 flipV="1">
            <a:off x="5350608" y="3212386"/>
            <a:ext cx="57855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91C8159-75E9-1865-B6B6-2EAA1932E702}"/>
              </a:ext>
            </a:extLst>
          </p:cNvPr>
          <p:cNvSpPr txBox="1"/>
          <p:nvPr/>
        </p:nvSpPr>
        <p:spPr>
          <a:xfrm>
            <a:off x="972151" y="2789121"/>
            <a:ext cx="9816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Managed Entity</a:t>
            </a:r>
            <a:endParaRPr lang="ko-KR" altLang="en-US" sz="10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B49820-3740-CB8C-957E-18EF79EC8841}"/>
              </a:ext>
            </a:extLst>
          </p:cNvPr>
          <p:cNvSpPr txBox="1"/>
          <p:nvPr/>
        </p:nvSpPr>
        <p:spPr>
          <a:xfrm>
            <a:off x="884701" y="1702542"/>
            <a:ext cx="50711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Activity</a:t>
            </a:r>
            <a:endParaRPr lang="ko-KR" altLang="en-US" sz="1000" b="1" i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393B830-9F57-DDA1-0B2A-9F166FCF397A}"/>
              </a:ext>
            </a:extLst>
          </p:cNvPr>
          <p:cNvSpPr/>
          <p:nvPr/>
        </p:nvSpPr>
        <p:spPr>
          <a:xfrm>
            <a:off x="581097" y="1340937"/>
            <a:ext cx="8630278" cy="3895090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F8FCF6-30FF-95CC-F0CE-C20717298E80}"/>
              </a:ext>
            </a:extLst>
          </p:cNvPr>
          <p:cNvSpPr txBox="1"/>
          <p:nvPr/>
        </p:nvSpPr>
        <p:spPr>
          <a:xfrm>
            <a:off x="1148665" y="4704613"/>
            <a:ext cx="653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7694AF-99BB-46AA-E5E1-83E84F471B99}"/>
              </a:ext>
            </a:extLst>
          </p:cNvPr>
          <p:cNvSpPr txBox="1"/>
          <p:nvPr/>
        </p:nvSpPr>
        <p:spPr>
          <a:xfrm>
            <a:off x="2187992" y="4836311"/>
            <a:ext cx="1062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A4760A-34BB-CE20-DC1D-E6FF91106E26}"/>
              </a:ext>
            </a:extLst>
          </p:cNvPr>
          <p:cNvSpPr txBox="1"/>
          <p:nvPr/>
        </p:nvSpPr>
        <p:spPr>
          <a:xfrm>
            <a:off x="2161738" y="4556667"/>
            <a:ext cx="118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FDF85-92D2-FBF4-F6AA-798B9C1CCB98}"/>
              </a:ext>
            </a:extLst>
          </p:cNvPr>
          <p:cNvSpPr txBox="1"/>
          <p:nvPr/>
        </p:nvSpPr>
        <p:spPr>
          <a:xfrm>
            <a:off x="3597104" y="4836311"/>
            <a:ext cx="1251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CACB01-6D55-1ED7-C331-3D840F5A1EFF}"/>
              </a:ext>
            </a:extLst>
          </p:cNvPr>
          <p:cNvSpPr txBox="1"/>
          <p:nvPr/>
        </p:nvSpPr>
        <p:spPr>
          <a:xfrm>
            <a:off x="3600317" y="4556232"/>
            <a:ext cx="1062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E869BA-71FB-7708-A647-2DCD9740C283}"/>
              </a:ext>
            </a:extLst>
          </p:cNvPr>
          <p:cNvSpPr txBox="1"/>
          <p:nvPr/>
        </p:nvSpPr>
        <p:spPr>
          <a:xfrm>
            <a:off x="848523" y="1378212"/>
            <a:ext cx="478263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System</a:t>
            </a:r>
            <a:endParaRPr lang="ko-KR" altLang="en-US" sz="10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70FF755-087E-10D4-934E-10851CD738EF}"/>
              </a:ext>
            </a:extLst>
          </p:cNvPr>
          <p:cNvSpPr/>
          <p:nvPr/>
        </p:nvSpPr>
        <p:spPr>
          <a:xfrm>
            <a:off x="7222558" y="1686983"/>
            <a:ext cx="1802853" cy="2162914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F0CC0D-53F6-CF96-0CB0-FA809D38962E}"/>
              </a:ext>
            </a:extLst>
          </p:cNvPr>
          <p:cNvSpPr txBox="1"/>
          <p:nvPr/>
        </p:nvSpPr>
        <p:spPr>
          <a:xfrm>
            <a:off x="7352878" y="1702542"/>
            <a:ext cx="59848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000" b="1" i="1" dirty="0"/>
              <a:t>Resource</a:t>
            </a:r>
            <a:endParaRPr lang="ko-KR" altLang="en-US" sz="10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8390EF-1547-39EF-AE66-C343EFA7B3C7}"/>
              </a:ext>
            </a:extLst>
          </p:cNvPr>
          <p:cNvSpPr txBox="1"/>
          <p:nvPr/>
        </p:nvSpPr>
        <p:spPr>
          <a:xfrm>
            <a:off x="8027674" y="2264805"/>
            <a:ext cx="91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924EED1E-759C-C687-8E48-3E6C6F461C8E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7920653" y="2388616"/>
            <a:ext cx="168419" cy="45623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D1540BB-5D7B-7777-4E9D-9A42641E7A25}"/>
              </a:ext>
            </a:extLst>
          </p:cNvPr>
          <p:cNvSpPr txBox="1"/>
          <p:nvPr/>
        </p:nvSpPr>
        <p:spPr>
          <a:xfrm>
            <a:off x="7466169" y="2794541"/>
            <a:ext cx="1345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Vendor 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37C92E-AC10-FC9C-BEF0-A26C288B23EB}"/>
              </a:ext>
            </a:extLst>
          </p:cNvPr>
          <p:cNvSpPr txBox="1"/>
          <p:nvPr/>
        </p:nvSpPr>
        <p:spPr>
          <a:xfrm>
            <a:off x="7517869" y="3192539"/>
            <a:ext cx="12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68AAD6C-5AFD-FCA5-FA24-C94E42DB68E3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250462" y="4974811"/>
            <a:ext cx="346642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1DDD24D-A585-57B8-A86E-A3A519AEEBE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347062" y="4694732"/>
            <a:ext cx="253255" cy="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A20EA7-F5B7-6B74-8481-09EFA5A33A71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801794" y="4843113"/>
            <a:ext cx="386198" cy="13169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7529909-2CF4-D9C3-292F-E12E71A84AAC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801794" y="4695167"/>
            <a:ext cx="359944" cy="147946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B58C5DF-6FD5-4C00-1494-FA081A022DF3}"/>
              </a:ext>
            </a:extLst>
          </p:cNvPr>
          <p:cNvSpPr/>
          <p:nvPr/>
        </p:nvSpPr>
        <p:spPr>
          <a:xfrm>
            <a:off x="439146" y="1065573"/>
            <a:ext cx="8933882" cy="5344851"/>
          </a:xfrm>
          <a:prstGeom prst="roundRect">
            <a:avLst>
              <a:gd name="adj" fmla="val 558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D49454-E070-0F44-EE71-BC5AFEDF6A64}"/>
              </a:ext>
            </a:extLst>
          </p:cNvPr>
          <p:cNvSpPr txBox="1"/>
          <p:nvPr/>
        </p:nvSpPr>
        <p:spPr>
          <a:xfrm>
            <a:off x="608022" y="1087850"/>
            <a:ext cx="821306" cy="153888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000" b="1" i="1" dirty="0"/>
              <a:t>Environment</a:t>
            </a:r>
            <a:endParaRPr lang="ko-KR" altLang="en-US" sz="10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A4219E-8392-431E-D103-72476D5AF5EF}"/>
              </a:ext>
            </a:extLst>
          </p:cNvPr>
          <p:cNvSpPr txBox="1"/>
          <p:nvPr/>
        </p:nvSpPr>
        <p:spPr>
          <a:xfrm>
            <a:off x="3964297" y="5384947"/>
            <a:ext cx="468982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339581-F027-0AD8-9F2F-4EBC9DAAC032}"/>
              </a:ext>
            </a:extLst>
          </p:cNvPr>
          <p:cNvSpPr txBox="1"/>
          <p:nvPr/>
        </p:nvSpPr>
        <p:spPr>
          <a:xfrm>
            <a:off x="986566" y="5384947"/>
            <a:ext cx="261053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026B62-17D3-70C8-41E3-BC86B8D0D03C}"/>
              </a:ext>
            </a:extLst>
          </p:cNvPr>
          <p:cNvSpPr txBox="1"/>
          <p:nvPr/>
        </p:nvSpPr>
        <p:spPr>
          <a:xfrm>
            <a:off x="986567" y="6018613"/>
            <a:ext cx="2977730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BA61FAC-F722-D78C-5CA6-50E36D7A1DC5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97104" y="5523447"/>
            <a:ext cx="36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2FE5135-CE0B-1E6A-6C95-1D4B2038334E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3964297" y="6157113"/>
            <a:ext cx="405420" cy="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2ACE34-DB6E-A2DA-F63D-62A6392E623E}"/>
              </a:ext>
            </a:extLst>
          </p:cNvPr>
          <p:cNvSpPr txBox="1"/>
          <p:nvPr/>
        </p:nvSpPr>
        <p:spPr>
          <a:xfrm>
            <a:off x="5299236" y="4617771"/>
            <a:ext cx="36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F90E5D-DA6A-F8A2-E95D-1DD1FEE6302C}"/>
              </a:ext>
            </a:extLst>
          </p:cNvPr>
          <p:cNvSpPr txBox="1"/>
          <p:nvPr/>
        </p:nvSpPr>
        <p:spPr>
          <a:xfrm>
            <a:off x="3966384" y="5672364"/>
            <a:ext cx="3067576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B063FB7-EFF8-4893-C0EC-2C53265F8D0B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97104" y="5523447"/>
            <a:ext cx="369280" cy="2874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B5C143A-E60D-EBDC-36E3-557B07C0F3C9}"/>
              </a:ext>
            </a:extLst>
          </p:cNvPr>
          <p:cNvSpPr txBox="1"/>
          <p:nvPr/>
        </p:nvSpPr>
        <p:spPr>
          <a:xfrm>
            <a:off x="4369717" y="6019746"/>
            <a:ext cx="3965759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1D0C0-8E62-FAF3-AF30-0E53AB9B3F29}"/>
              </a:ext>
            </a:extLst>
          </p:cNvPr>
          <p:cNvSpPr txBox="1"/>
          <p:nvPr/>
        </p:nvSpPr>
        <p:spPr>
          <a:xfrm>
            <a:off x="7513441" y="3880957"/>
            <a:ext cx="1280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</a:t>
            </a:r>
          </a:p>
          <a:p>
            <a:pPr algn="ctr"/>
            <a:r>
              <a:rPr lang="en-US" altLang="ko-KR" sz="1200" dirty="0"/>
              <a:t>Open 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08D599-0F16-B0E5-DD62-49A74ECDB1B5}"/>
              </a:ext>
            </a:extLst>
          </p:cNvPr>
          <p:cNvSpPr txBox="1"/>
          <p:nvPr/>
        </p:nvSpPr>
        <p:spPr>
          <a:xfrm>
            <a:off x="4810469" y="3065526"/>
            <a:ext cx="540139" cy="293721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06AA14-79BF-4289-A89B-686AA65E5FD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6218" y="3212387"/>
            <a:ext cx="364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000DC9-6651-7657-384A-3FCE99B8B6BD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63FD3-E282-0614-178F-884717CA0DB7}"/>
              </a:ext>
            </a:extLst>
          </p:cNvPr>
          <p:cNvSpPr txBox="1"/>
          <p:nvPr/>
        </p:nvSpPr>
        <p:spPr>
          <a:xfrm>
            <a:off x="12906" y="274030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Configuration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5" name="슬라이드 번호 개체 틀 2">
            <a:extLst>
              <a:ext uri="{FF2B5EF4-FFF2-40B4-BE49-F238E27FC236}">
                <a16:creationId xmlns:a16="http://schemas.microsoft.com/office/drawing/2014/main" id="{F0F52033-88C2-6D10-8696-73428BE17DC8}"/>
              </a:ext>
            </a:extLst>
          </p:cNvPr>
          <p:cNvSpPr txBox="1">
            <a:spLocks/>
          </p:cNvSpPr>
          <p:nvPr/>
        </p:nvSpPr>
        <p:spPr>
          <a:xfrm>
            <a:off x="5046871" y="6589068"/>
            <a:ext cx="248786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8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형 2">
            <a:extLst>
              <a:ext uri="{FF2B5EF4-FFF2-40B4-BE49-F238E27FC236}">
                <a16:creationId xmlns:a16="http://schemas.microsoft.com/office/drawing/2014/main" id="{91538C51-F6F5-243B-64D3-9F9B18CEBE5D}"/>
              </a:ext>
            </a:extLst>
          </p:cNvPr>
          <p:cNvSpPr/>
          <p:nvPr/>
        </p:nvSpPr>
        <p:spPr>
          <a:xfrm>
            <a:off x="1701143" y="2814277"/>
            <a:ext cx="2091210" cy="797379"/>
          </a:xfrm>
          <a:prstGeom prst="can">
            <a:avLst>
              <a:gd name="adj" fmla="val 45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A8E1A126-34B7-6821-177B-C24051803245}"/>
              </a:ext>
            </a:extLst>
          </p:cNvPr>
          <p:cNvSpPr/>
          <p:nvPr/>
        </p:nvSpPr>
        <p:spPr>
          <a:xfrm>
            <a:off x="6847507" y="1617048"/>
            <a:ext cx="2729629" cy="2976388"/>
          </a:xfrm>
          <a:prstGeom prst="can">
            <a:avLst>
              <a:gd name="adj" fmla="val 1726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EFF4A-37B1-04E4-00C3-23C61E1E9DB4}"/>
              </a:ext>
            </a:extLst>
          </p:cNvPr>
          <p:cNvSpPr txBox="1"/>
          <p:nvPr/>
        </p:nvSpPr>
        <p:spPr>
          <a:xfrm>
            <a:off x="7684427" y="1692040"/>
            <a:ext cx="1147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Project Pool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6150C-29B7-B5C4-FCC7-398EAB52E27F}"/>
              </a:ext>
            </a:extLst>
          </p:cNvPr>
          <p:cNvSpPr txBox="1"/>
          <p:nvPr/>
        </p:nvSpPr>
        <p:spPr>
          <a:xfrm>
            <a:off x="4406850" y="5928063"/>
            <a:ext cx="502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BCG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31E80-0D79-15FE-5B1D-A0F4268C7EAD}"/>
              </a:ext>
            </a:extLst>
          </p:cNvPr>
          <p:cNvSpPr txBox="1"/>
          <p:nvPr/>
        </p:nvSpPr>
        <p:spPr>
          <a:xfrm>
            <a:off x="2737329" y="1199311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</a:t>
            </a:r>
            <a:r>
              <a:rPr lang="en-US" altLang="ko-KR" sz="1200" dirty="0"/>
              <a:t>/</a:t>
            </a:r>
            <a:r>
              <a:rPr lang="ko-KR" altLang="en-US" sz="1200" dirty="0"/>
              <a:t>부품</a:t>
            </a:r>
            <a:r>
              <a:rPr lang="en-US" altLang="ko-KR" sz="1200" dirty="0"/>
              <a:t>/</a:t>
            </a:r>
            <a:r>
              <a:rPr lang="ko-KR" altLang="en-US" sz="1200" dirty="0"/>
              <a:t>소재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8C735-65A3-F593-A903-BFEBD954C0F5}"/>
              </a:ext>
            </a:extLst>
          </p:cNvPr>
          <p:cNvSpPr txBox="1"/>
          <p:nvPr/>
        </p:nvSpPr>
        <p:spPr>
          <a:xfrm>
            <a:off x="891422" y="17319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기술동향</a:t>
            </a:r>
            <a:endParaRPr lang="en-US" altLang="ko-KR" sz="1200" dirty="0"/>
          </a:p>
          <a:p>
            <a:pPr algn="ctr"/>
            <a:r>
              <a:rPr lang="ko-KR" altLang="en-US" sz="1200" dirty="0"/>
              <a:t>신기술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7F8CB-CC0A-9B0A-2AD9-D7C459DFA13B}"/>
              </a:ext>
            </a:extLst>
          </p:cNvPr>
          <p:cNvSpPr txBox="1"/>
          <p:nvPr/>
        </p:nvSpPr>
        <p:spPr>
          <a:xfrm>
            <a:off x="1738437" y="1228977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법규</a:t>
            </a:r>
            <a:r>
              <a:rPr lang="en-US" altLang="ko-KR" sz="1200" dirty="0"/>
              <a:t>/</a:t>
            </a:r>
            <a:r>
              <a:rPr lang="ko-KR" altLang="en-US" sz="1200" dirty="0"/>
              <a:t>규제</a:t>
            </a:r>
            <a:r>
              <a:rPr lang="en-US" altLang="ko-KR" sz="1200" dirty="0"/>
              <a:t>/</a:t>
            </a:r>
            <a:r>
              <a:rPr lang="ko-KR" altLang="en-US" sz="1200" dirty="0"/>
              <a:t>정책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6B7-8758-2705-DB20-9A2F3FAD505E}"/>
              </a:ext>
            </a:extLst>
          </p:cNvPr>
          <p:cNvSpPr txBox="1"/>
          <p:nvPr/>
        </p:nvSpPr>
        <p:spPr>
          <a:xfrm>
            <a:off x="440950" y="2437391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시장</a:t>
            </a:r>
            <a:r>
              <a:rPr lang="en-US" altLang="ko-KR" sz="1200" dirty="0"/>
              <a:t>/</a:t>
            </a:r>
            <a:r>
              <a:rPr lang="ko-KR" altLang="en-US" sz="1200" dirty="0"/>
              <a:t>산업 동향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30082-1E5B-B052-4847-398D0305822E}"/>
              </a:ext>
            </a:extLst>
          </p:cNvPr>
          <p:cNvSpPr txBox="1"/>
          <p:nvPr/>
        </p:nvSpPr>
        <p:spPr>
          <a:xfrm>
            <a:off x="3543186" y="1611286"/>
            <a:ext cx="73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경쟁사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352E3-EE28-35EF-8002-0CEC7BB2D4A6}"/>
              </a:ext>
            </a:extLst>
          </p:cNvPr>
          <p:cNvSpPr txBox="1"/>
          <p:nvPr/>
        </p:nvSpPr>
        <p:spPr>
          <a:xfrm>
            <a:off x="4165703" y="2134815"/>
            <a:ext cx="5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00F6F-6304-4331-4097-5714097FC036}"/>
              </a:ext>
            </a:extLst>
          </p:cNvPr>
          <p:cNvSpPr txBox="1"/>
          <p:nvPr/>
        </p:nvSpPr>
        <p:spPr>
          <a:xfrm>
            <a:off x="6856910" y="2194510"/>
            <a:ext cx="12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Strategy Level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F3C3BD-CA2C-2F3A-8BB8-F98A7D31EABE}"/>
              </a:ext>
            </a:extLst>
          </p:cNvPr>
          <p:cNvSpPr txBox="1"/>
          <p:nvPr/>
        </p:nvSpPr>
        <p:spPr>
          <a:xfrm>
            <a:off x="7086538" y="2528805"/>
            <a:ext cx="252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Medium/Long-term Roadmap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14EEF-A83D-58B4-8C99-BB8EDE306FBD}"/>
              </a:ext>
            </a:extLst>
          </p:cNvPr>
          <p:cNvSpPr txBox="1"/>
          <p:nvPr/>
        </p:nvSpPr>
        <p:spPr>
          <a:xfrm>
            <a:off x="7668774" y="2838018"/>
            <a:ext cx="1951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Technology Roadmap</a:t>
            </a:r>
          </a:p>
          <a:p>
            <a:r>
              <a:rPr lang="en-US" altLang="ko-KR" sz="1400" dirty="0"/>
              <a:t>Product Roadmap</a:t>
            </a:r>
          </a:p>
          <a:p>
            <a:r>
              <a:rPr lang="en-US" altLang="ko-KR" sz="1400" dirty="0"/>
              <a:t>Mergers &amp; Acquisition</a:t>
            </a:r>
          </a:p>
          <a:p>
            <a:r>
              <a:rPr lang="en-US" altLang="ko-KR" sz="1400" dirty="0"/>
              <a:t>…….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6902E2-C5C6-8F77-C31A-F52C076289D5}"/>
              </a:ext>
            </a:extLst>
          </p:cNvPr>
          <p:cNvSpPr txBox="1"/>
          <p:nvPr/>
        </p:nvSpPr>
        <p:spPr>
          <a:xfrm>
            <a:off x="7285271" y="3852287"/>
            <a:ext cx="173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Action Plan ; Project</a:t>
            </a:r>
            <a:endParaRPr lang="ko-KR" altLang="en-US" sz="1400" dirty="0"/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D4DB9AD-B859-18C7-9553-36BD0BEAAC1E}"/>
              </a:ext>
            </a:extLst>
          </p:cNvPr>
          <p:cNvSpPr/>
          <p:nvPr/>
        </p:nvSpPr>
        <p:spPr>
          <a:xfrm>
            <a:off x="232851" y="985519"/>
            <a:ext cx="4935808" cy="4972519"/>
          </a:xfrm>
          <a:prstGeom prst="blockArc">
            <a:avLst>
              <a:gd name="adj1" fmla="val 10817807"/>
              <a:gd name="adj2" fmla="val 21429531"/>
              <a:gd name="adj3" fmla="val 1852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51FD4-6EF7-984E-3FE9-CE06EC319864}"/>
              </a:ext>
            </a:extLst>
          </p:cNvPr>
          <p:cNvSpPr txBox="1"/>
          <p:nvPr/>
        </p:nvSpPr>
        <p:spPr>
          <a:xfrm>
            <a:off x="2102646" y="283320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Information DB</a:t>
            </a:r>
            <a:endParaRPr lang="ko-KR" altLang="en-US" sz="14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61A6AD-7089-65B3-EC95-6838BA4CB973}"/>
              </a:ext>
            </a:extLst>
          </p:cNvPr>
          <p:cNvSpPr txBox="1"/>
          <p:nvPr/>
        </p:nvSpPr>
        <p:spPr>
          <a:xfrm>
            <a:off x="2302156" y="541031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EAD32-E463-66F7-C9BA-0CB2475E8537}"/>
              </a:ext>
            </a:extLst>
          </p:cNvPr>
          <p:cNvSpPr txBox="1"/>
          <p:nvPr/>
        </p:nvSpPr>
        <p:spPr>
          <a:xfrm>
            <a:off x="2448931" y="1581522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Data</a:t>
            </a:r>
            <a:endParaRPr lang="ko-KR" altLang="en-US" sz="1600" dirty="0"/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770EE033-67DA-B0BE-988C-C4D70B31C4DC}"/>
              </a:ext>
            </a:extLst>
          </p:cNvPr>
          <p:cNvSpPr/>
          <p:nvPr/>
        </p:nvSpPr>
        <p:spPr>
          <a:xfrm>
            <a:off x="1967896" y="4297885"/>
            <a:ext cx="1545328" cy="701176"/>
          </a:xfrm>
          <a:prstGeom prst="can">
            <a:avLst>
              <a:gd name="adj" fmla="val 414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E1B2DA-618F-5DAD-241E-835CF4A1287C}"/>
              </a:ext>
            </a:extLst>
          </p:cNvPr>
          <p:cNvSpPr txBox="1"/>
          <p:nvPr/>
        </p:nvSpPr>
        <p:spPr>
          <a:xfrm>
            <a:off x="2045742" y="4297567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Intelligence DB</a:t>
            </a:r>
            <a:endParaRPr lang="ko-KR" altLang="en-US" sz="1400" b="1" i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D2CD171-C9E0-CCCB-6C47-BCA2CEB77812}"/>
              </a:ext>
            </a:extLst>
          </p:cNvPr>
          <p:cNvCxnSpPr/>
          <p:nvPr/>
        </p:nvCxnSpPr>
        <p:spPr>
          <a:xfrm flipV="1">
            <a:off x="4483398" y="2889431"/>
            <a:ext cx="338859" cy="9625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3FC61CE-242E-A706-62EC-D4410EB46480}"/>
              </a:ext>
            </a:extLst>
          </p:cNvPr>
          <p:cNvSpPr txBox="1"/>
          <p:nvPr/>
        </p:nvSpPr>
        <p:spPr>
          <a:xfrm>
            <a:off x="5182697" y="5933579"/>
            <a:ext cx="96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Five Force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3678C8-0E38-C2CE-2A3B-5009DED77274}"/>
              </a:ext>
            </a:extLst>
          </p:cNvPr>
          <p:cNvSpPr txBox="1"/>
          <p:nvPr/>
        </p:nvSpPr>
        <p:spPr>
          <a:xfrm>
            <a:off x="6382809" y="5933579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Ansoff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C2F9F0-1B4C-7416-98DB-9969678B45B4}"/>
              </a:ext>
            </a:extLst>
          </p:cNvPr>
          <p:cNvSpPr txBox="1"/>
          <p:nvPr/>
        </p:nvSpPr>
        <p:spPr>
          <a:xfrm>
            <a:off x="8284626" y="5933580"/>
            <a:ext cx="65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SWOT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33B54-2285-0DE6-43AF-48F1BAA55378}"/>
              </a:ext>
            </a:extLst>
          </p:cNvPr>
          <p:cNvSpPr txBox="1"/>
          <p:nvPr/>
        </p:nvSpPr>
        <p:spPr>
          <a:xfrm>
            <a:off x="7194774" y="5933580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Blue Ocean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0A3D111-EC25-D06A-EC2F-3DA6B61613EA}"/>
              </a:ext>
            </a:extLst>
          </p:cNvPr>
          <p:cNvSpPr/>
          <p:nvPr/>
        </p:nvSpPr>
        <p:spPr>
          <a:xfrm>
            <a:off x="4165703" y="5717289"/>
            <a:ext cx="4931977" cy="57935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1E71A-650D-0095-9D28-DCC60C417AFD}"/>
              </a:ext>
            </a:extLst>
          </p:cNvPr>
          <p:cNvSpPr txBox="1"/>
          <p:nvPr/>
        </p:nvSpPr>
        <p:spPr>
          <a:xfrm>
            <a:off x="5668804" y="5553315"/>
            <a:ext cx="14814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전략수립 방법론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500E12-9D1C-B063-B42E-4AA5B92578F5}"/>
              </a:ext>
            </a:extLst>
          </p:cNvPr>
          <p:cNvSpPr txBox="1"/>
          <p:nvPr/>
        </p:nvSpPr>
        <p:spPr>
          <a:xfrm>
            <a:off x="2181238" y="2107650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정보수집 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C52825-6C08-4E5F-2615-FF8CBD47FF51}"/>
              </a:ext>
            </a:extLst>
          </p:cNvPr>
          <p:cNvSpPr txBox="1"/>
          <p:nvPr/>
        </p:nvSpPr>
        <p:spPr>
          <a:xfrm>
            <a:off x="2347284" y="381871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정보분석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A361E6F-F063-86A6-D57B-811ECAA3B4BD}"/>
              </a:ext>
            </a:extLst>
          </p:cNvPr>
          <p:cNvCxnSpPr>
            <a:cxnSpLocks/>
            <a:stCxn id="36" idx="2"/>
            <a:endCxn id="69" idx="0"/>
          </p:cNvCxnSpPr>
          <p:nvPr/>
        </p:nvCxnSpPr>
        <p:spPr>
          <a:xfrm>
            <a:off x="2744846" y="1920076"/>
            <a:ext cx="2285" cy="18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0275BA4-8657-0115-2D2F-9CB1571B57C0}"/>
              </a:ext>
            </a:extLst>
          </p:cNvPr>
          <p:cNvCxnSpPr>
            <a:cxnSpLocks/>
            <a:stCxn id="69" idx="2"/>
            <a:endCxn id="3" idx="1"/>
          </p:cNvCxnSpPr>
          <p:nvPr/>
        </p:nvCxnSpPr>
        <p:spPr>
          <a:xfrm flipH="1">
            <a:off x="2746748" y="2569315"/>
            <a:ext cx="383" cy="24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73D9A1D-7541-7ACA-0A89-DC95E1D80796}"/>
              </a:ext>
            </a:extLst>
          </p:cNvPr>
          <p:cNvCxnSpPr>
            <a:stCxn id="3" idx="3"/>
            <a:endCxn id="70" idx="0"/>
          </p:cNvCxnSpPr>
          <p:nvPr/>
        </p:nvCxnSpPr>
        <p:spPr>
          <a:xfrm>
            <a:off x="2746748" y="3611656"/>
            <a:ext cx="646" cy="20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6A11A19-9E40-048E-B1C2-11C2EC5173E1}"/>
              </a:ext>
            </a:extLst>
          </p:cNvPr>
          <p:cNvCxnSpPr>
            <a:stCxn id="70" idx="2"/>
            <a:endCxn id="38" idx="0"/>
          </p:cNvCxnSpPr>
          <p:nvPr/>
        </p:nvCxnSpPr>
        <p:spPr>
          <a:xfrm>
            <a:off x="2747394" y="4095712"/>
            <a:ext cx="624" cy="20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4DD619B-8D81-F277-3409-51AE2739B4C2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 flipH="1">
            <a:off x="2736731" y="4999061"/>
            <a:ext cx="3829" cy="41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374ACFD-1546-8658-389A-198553AAAE97}"/>
              </a:ext>
            </a:extLst>
          </p:cNvPr>
          <p:cNvSpPr txBox="1"/>
          <p:nvPr/>
        </p:nvSpPr>
        <p:spPr>
          <a:xfrm>
            <a:off x="5566930" y="3372437"/>
            <a:ext cx="7873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Impact</a:t>
            </a:r>
          </a:p>
          <a:p>
            <a:pPr algn="ctr"/>
            <a:r>
              <a:rPr lang="ko-KR" altLang="en-US" sz="1600" i="1" dirty="0"/>
              <a:t>평가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4233C-F8B9-33A0-7AC5-3CBFC67A2CE1}"/>
              </a:ext>
            </a:extLst>
          </p:cNvPr>
          <p:cNvSpPr txBox="1"/>
          <p:nvPr/>
        </p:nvSpPr>
        <p:spPr>
          <a:xfrm>
            <a:off x="5353887" y="1368588"/>
            <a:ext cx="120892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Project Pool</a:t>
            </a:r>
          </a:p>
          <a:p>
            <a:pPr algn="ctr"/>
            <a:r>
              <a:rPr lang="en-US" altLang="ko-KR" sz="1600" i="1" dirty="0"/>
              <a:t>Revision</a:t>
            </a:r>
            <a:endParaRPr lang="ko-KR" altLang="en-US" sz="1600" i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9720E5E-8FC6-3470-EBEF-07361D06B7DA}"/>
              </a:ext>
            </a:extLst>
          </p:cNvPr>
          <p:cNvCxnSpPr>
            <a:stCxn id="89" idx="0"/>
            <a:endCxn id="90" idx="2"/>
          </p:cNvCxnSpPr>
          <p:nvPr/>
        </p:nvCxnSpPr>
        <p:spPr>
          <a:xfrm flipH="1" flipV="1">
            <a:off x="5958348" y="1953363"/>
            <a:ext cx="2280" cy="141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C0FDE62-97A7-58AB-F898-918436A96FEE}"/>
              </a:ext>
            </a:extLst>
          </p:cNvPr>
          <p:cNvCxnSpPr/>
          <p:nvPr/>
        </p:nvCxnSpPr>
        <p:spPr>
          <a:xfrm flipV="1">
            <a:off x="7061200" y="4726008"/>
            <a:ext cx="860392" cy="60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292A2B8-BEE3-9FAC-CD18-07BD03AD1ED9}"/>
              </a:ext>
            </a:extLst>
          </p:cNvPr>
          <p:cNvCxnSpPr/>
          <p:nvPr/>
        </p:nvCxnSpPr>
        <p:spPr>
          <a:xfrm>
            <a:off x="3676851" y="4805535"/>
            <a:ext cx="1276149" cy="76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BDF5BFC-1B89-78E1-B649-D902D0A31624}"/>
              </a:ext>
            </a:extLst>
          </p:cNvPr>
          <p:cNvCxnSpPr>
            <a:endCxn id="89" idx="1"/>
          </p:cNvCxnSpPr>
          <p:nvPr/>
        </p:nvCxnSpPr>
        <p:spPr>
          <a:xfrm>
            <a:off x="5024387" y="3664824"/>
            <a:ext cx="542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D9AA61E-E949-8B95-F6E7-7B72B4267115}"/>
              </a:ext>
            </a:extLst>
          </p:cNvPr>
          <p:cNvCxnSpPr>
            <a:cxnSpLocks/>
          </p:cNvCxnSpPr>
          <p:nvPr/>
        </p:nvCxnSpPr>
        <p:spPr>
          <a:xfrm flipH="1">
            <a:off x="6354325" y="3650156"/>
            <a:ext cx="493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3E4BCEA-4011-0545-00E0-26ADC100D593}"/>
              </a:ext>
            </a:extLst>
          </p:cNvPr>
          <p:cNvSpPr txBox="1"/>
          <p:nvPr/>
        </p:nvSpPr>
        <p:spPr>
          <a:xfrm>
            <a:off x="3278" y="283655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Managed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Entity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02" name="슬라이드 번호 개체 틀 2">
            <a:extLst>
              <a:ext uri="{FF2B5EF4-FFF2-40B4-BE49-F238E27FC236}">
                <a16:creationId xmlns:a16="http://schemas.microsoft.com/office/drawing/2014/main" id="{CBB1A0B7-3CDD-9C7D-AC9B-1E45A60FABBA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5514E38-9626-D582-1AF1-450C823C0F5A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36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B606F58-C05F-7B5D-8752-6FB42255B004}"/>
              </a:ext>
            </a:extLst>
          </p:cNvPr>
          <p:cNvSpPr txBox="1"/>
          <p:nvPr/>
        </p:nvSpPr>
        <p:spPr>
          <a:xfrm>
            <a:off x="3699970" y="1116449"/>
            <a:ext cx="2485928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 정보수집</a:t>
            </a:r>
            <a:endParaRPr lang="en-US" altLang="ko-KR" sz="1400" dirty="0"/>
          </a:p>
          <a:p>
            <a:pPr algn="ctr"/>
            <a:r>
              <a:rPr lang="en-US" altLang="ko-KR" sz="1400" dirty="0"/>
              <a:t>(Business/Market/Technology)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0F95-22BC-6D2C-4E33-3BCEAA68B00C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80DBE-EF54-DE0C-3A12-720427BC5532}"/>
              </a:ext>
            </a:extLst>
          </p:cNvPr>
          <p:cNvSpPr txBox="1"/>
          <p:nvPr/>
        </p:nvSpPr>
        <p:spPr>
          <a:xfrm>
            <a:off x="12907" y="283655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Process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DF343-BE5B-CFAA-8976-BAB8352CD977}"/>
              </a:ext>
            </a:extLst>
          </p:cNvPr>
          <p:cNvSpPr txBox="1"/>
          <p:nvPr/>
        </p:nvSpPr>
        <p:spPr>
          <a:xfrm>
            <a:off x="4058594" y="1813066"/>
            <a:ext cx="176868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수집정보에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 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521BE-7614-8186-53C8-B948E3E99A5F}"/>
              </a:ext>
            </a:extLst>
          </p:cNvPr>
          <p:cNvSpPr txBox="1"/>
          <p:nvPr/>
        </p:nvSpPr>
        <p:spPr>
          <a:xfrm>
            <a:off x="4378054" y="2374927"/>
            <a:ext cx="112978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29292-4ADA-8233-9C91-EDC1ADAF35EF}"/>
              </a:ext>
            </a:extLst>
          </p:cNvPr>
          <p:cNvSpPr txBox="1"/>
          <p:nvPr/>
        </p:nvSpPr>
        <p:spPr>
          <a:xfrm>
            <a:off x="1565532" y="3122246"/>
            <a:ext cx="2341209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</a:t>
            </a:r>
            <a:r>
              <a:rPr lang="en-US" altLang="ko-KR" sz="1400" dirty="0"/>
              <a:t> Tagging</a:t>
            </a:r>
          </a:p>
          <a:p>
            <a:pPr algn="ctr"/>
            <a:r>
              <a:rPr lang="en-US" altLang="ko-KR" sz="1400" dirty="0"/>
              <a:t>(Strategy, PRM/TRM, Project)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35203-181E-738C-8E8C-C0DF1648E59A}"/>
              </a:ext>
            </a:extLst>
          </p:cNvPr>
          <p:cNvSpPr txBox="1"/>
          <p:nvPr/>
        </p:nvSpPr>
        <p:spPr>
          <a:xfrm>
            <a:off x="6439924" y="4659210"/>
            <a:ext cx="164614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 분석 </a:t>
            </a:r>
            <a:r>
              <a:rPr lang="en-US" altLang="ko-KR" sz="1400" dirty="0"/>
              <a:t>(Analysis)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F7139-5A5B-0E18-85F2-A806C0CA8879}"/>
              </a:ext>
            </a:extLst>
          </p:cNvPr>
          <p:cNvSpPr txBox="1"/>
          <p:nvPr/>
        </p:nvSpPr>
        <p:spPr>
          <a:xfrm>
            <a:off x="2233306" y="3984163"/>
            <a:ext cx="100565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Impact</a:t>
            </a:r>
            <a:r>
              <a:rPr lang="ko-KR" altLang="en-US" sz="1400" dirty="0"/>
              <a:t>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3384A-1458-A60D-99D3-D60F74E83104}"/>
              </a:ext>
            </a:extLst>
          </p:cNvPr>
          <p:cNvSpPr txBox="1"/>
          <p:nvPr/>
        </p:nvSpPr>
        <p:spPr>
          <a:xfrm>
            <a:off x="2097056" y="4668833"/>
            <a:ext cx="127816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  <a:r>
              <a:rPr lang="en-US" altLang="ko-KR" sz="1400" dirty="0"/>
              <a:t>/</a:t>
            </a:r>
            <a:r>
              <a:rPr lang="ko-KR" altLang="en-US" sz="1400" dirty="0"/>
              <a:t>검토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763CC-1ED8-B2E1-132C-AE33B745CBAF}"/>
              </a:ext>
            </a:extLst>
          </p:cNvPr>
          <p:cNvSpPr txBox="1"/>
          <p:nvPr/>
        </p:nvSpPr>
        <p:spPr>
          <a:xfrm>
            <a:off x="4548396" y="5141198"/>
            <a:ext cx="79084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의사결정</a:t>
            </a:r>
            <a:endParaRPr lang="en-US" altLang="ko-KR" sz="14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512047-C738-49C3-14AD-157C73CD1259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>
            <a:off x="4942934" y="1620039"/>
            <a:ext cx="1" cy="19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9B4CFC1-39AB-3F74-B687-4C3E9D68808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942935" y="2101213"/>
            <a:ext cx="13" cy="27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FD1D99-C89A-CC56-D10E-05299B5B9263}"/>
              </a:ext>
            </a:extLst>
          </p:cNvPr>
          <p:cNvCxnSpPr>
            <a:cxnSpLocks/>
            <a:stCxn id="16" idx="1"/>
            <a:endCxn id="18" idx="0"/>
          </p:cNvCxnSpPr>
          <p:nvPr/>
        </p:nvCxnSpPr>
        <p:spPr>
          <a:xfrm rot="10800000" flipV="1">
            <a:off x="2736138" y="2534388"/>
            <a:ext cx="1641917" cy="58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F486FE3-CEA4-F3DB-9A27-E86A38F20646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5507841" y="2534389"/>
            <a:ext cx="1755157" cy="2124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71F8F-41CE-9734-E930-339C4E5DBEEE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2736132" y="3625836"/>
            <a:ext cx="5" cy="35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97CE06-7D32-878D-F557-85F253E2B9DA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736132" y="4272310"/>
            <a:ext cx="5" cy="39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171E1D-5231-7809-589C-AD4A5902B097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3478120" y="4214996"/>
            <a:ext cx="328292" cy="18122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2D10F7C-70E0-EB6F-2F0F-01A9694AD911}"/>
              </a:ext>
            </a:extLst>
          </p:cNvPr>
          <p:cNvCxnSpPr>
            <a:cxnSpLocks/>
            <a:stCxn id="20" idx="2"/>
            <a:endCxn id="25" idx="3"/>
          </p:cNvCxnSpPr>
          <p:nvPr/>
        </p:nvCxnSpPr>
        <p:spPr>
          <a:xfrm rot="5400000">
            <a:off x="6132164" y="4154437"/>
            <a:ext cx="337915" cy="192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4885BE-4C0E-CB15-CD5E-EC940BEE26BF}"/>
              </a:ext>
            </a:extLst>
          </p:cNvPr>
          <p:cNvSpPr txBox="1"/>
          <p:nvPr/>
        </p:nvSpPr>
        <p:spPr>
          <a:xfrm>
            <a:off x="2268889" y="2236614"/>
            <a:ext cx="920820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On-going</a:t>
            </a:r>
            <a:endParaRPr lang="ko-KR" altLang="en-US" sz="16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C7EB2B-612A-CE3C-E555-695105F08F84}"/>
              </a:ext>
            </a:extLst>
          </p:cNvPr>
          <p:cNvSpPr txBox="1"/>
          <p:nvPr/>
        </p:nvSpPr>
        <p:spPr>
          <a:xfrm>
            <a:off x="6846640" y="2266565"/>
            <a:ext cx="832719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Periodic</a:t>
            </a:r>
            <a:endParaRPr lang="ko-KR" altLang="en-US" sz="1600" b="1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034BF-4874-7878-7F9D-557A05B84025}"/>
              </a:ext>
            </a:extLst>
          </p:cNvPr>
          <p:cNvSpPr txBox="1"/>
          <p:nvPr/>
        </p:nvSpPr>
        <p:spPr>
          <a:xfrm>
            <a:off x="4035862" y="5692715"/>
            <a:ext cx="1814142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Strategy/Project(Pool)</a:t>
            </a:r>
          </a:p>
          <a:p>
            <a:pPr algn="ctr"/>
            <a:r>
              <a:rPr lang="ko-KR" altLang="en-US" sz="1400" dirty="0"/>
              <a:t>반영 </a:t>
            </a:r>
            <a:r>
              <a:rPr lang="en-US" altLang="ko-KR" sz="1400" dirty="0"/>
              <a:t>(</a:t>
            </a:r>
            <a:r>
              <a:rPr lang="ko-KR" altLang="en-US" sz="1400" dirty="0"/>
              <a:t>유지</a:t>
            </a:r>
            <a:r>
              <a:rPr lang="en-US" altLang="ko-KR" sz="1400" dirty="0"/>
              <a:t>/</a:t>
            </a:r>
            <a:r>
              <a:rPr lang="ko-KR" altLang="en-US" sz="1400" dirty="0"/>
              <a:t>수정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4BF101-E4C8-FDA7-3A6F-130833084A24}"/>
              </a:ext>
            </a:extLst>
          </p:cNvPr>
          <p:cNvCxnSpPr>
            <a:stCxn id="25" idx="2"/>
            <a:endCxn id="64" idx="0"/>
          </p:cNvCxnSpPr>
          <p:nvPr/>
        </p:nvCxnSpPr>
        <p:spPr>
          <a:xfrm flipH="1">
            <a:off x="4942933" y="5429345"/>
            <a:ext cx="887" cy="26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BFA3D6-EB8F-C0F4-B414-190397F159C6}"/>
              </a:ext>
            </a:extLst>
          </p:cNvPr>
          <p:cNvSpPr txBox="1"/>
          <p:nvPr/>
        </p:nvSpPr>
        <p:spPr>
          <a:xfrm>
            <a:off x="4602785" y="3863017"/>
            <a:ext cx="68203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Insight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146BB4-A8EF-21D9-523B-AF70917E54EA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>
            <a:off x="4942948" y="2693851"/>
            <a:ext cx="856" cy="116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0203B3-DE90-B96C-3005-B251E48D9301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4943804" y="4181941"/>
            <a:ext cx="16" cy="95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CD262E9F-1916-C648-7BE1-37B8F7691FD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6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FD84-13F0-3BB2-5473-C20F9E4B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FEF3A5-CE9A-FB0F-7FB8-B33B1A10DC52}"/>
              </a:ext>
            </a:extLst>
          </p:cNvPr>
          <p:cNvSpPr txBox="1"/>
          <p:nvPr/>
        </p:nvSpPr>
        <p:spPr>
          <a:xfrm>
            <a:off x="1247611" y="1728726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C59E1-F0CE-E08E-B7DD-FE248D97C7D4}"/>
              </a:ext>
            </a:extLst>
          </p:cNvPr>
          <p:cNvSpPr txBox="1"/>
          <p:nvPr/>
        </p:nvSpPr>
        <p:spPr>
          <a:xfrm>
            <a:off x="1288485" y="247787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B75E6-F50B-01F4-72AA-E299FD30F6F6}"/>
              </a:ext>
            </a:extLst>
          </p:cNvPr>
          <p:cNvSpPr txBox="1"/>
          <p:nvPr/>
        </p:nvSpPr>
        <p:spPr>
          <a:xfrm>
            <a:off x="1185892" y="399204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3289C-4CFF-7DA1-3420-91317567285C}"/>
              </a:ext>
            </a:extLst>
          </p:cNvPr>
          <p:cNvSpPr txBox="1"/>
          <p:nvPr/>
        </p:nvSpPr>
        <p:spPr>
          <a:xfrm>
            <a:off x="1393064" y="5890360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43F813-5740-40FC-C832-8456DDF44C3C}"/>
              </a:ext>
            </a:extLst>
          </p:cNvPr>
          <p:cNvSpPr txBox="1"/>
          <p:nvPr/>
        </p:nvSpPr>
        <p:spPr>
          <a:xfrm>
            <a:off x="1340585" y="4941962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6233A-64A3-4663-66B7-3E527C94235D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D3FEE2-D09C-F1A1-5001-3614E5CE3C6E}"/>
              </a:ext>
            </a:extLst>
          </p:cNvPr>
          <p:cNvSpPr txBox="1"/>
          <p:nvPr/>
        </p:nvSpPr>
        <p:spPr>
          <a:xfrm>
            <a:off x="3465265" y="3886597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Tagged</a:t>
            </a:r>
            <a:r>
              <a:rPr lang="ko-KR" altLang="en-US" sz="1200" dirty="0"/>
              <a:t> </a:t>
            </a:r>
            <a:r>
              <a:rPr lang="en-US" altLang="ko-KR" sz="1200" dirty="0"/>
              <a:t>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BFD784-D136-7582-6910-C17589145EAB}"/>
              </a:ext>
            </a:extLst>
          </p:cNvPr>
          <p:cNvSpPr txBox="1"/>
          <p:nvPr/>
        </p:nvSpPr>
        <p:spPr>
          <a:xfrm>
            <a:off x="3473217" y="5170428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97196-E5B0-558B-E162-E0BE860E5890}"/>
              </a:ext>
            </a:extLst>
          </p:cNvPr>
          <p:cNvSpPr txBox="1"/>
          <p:nvPr/>
        </p:nvSpPr>
        <p:spPr>
          <a:xfrm>
            <a:off x="3356405" y="5880045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</a:p>
          <a:p>
            <a:pPr algn="ctr"/>
            <a:r>
              <a:rPr lang="en-US" altLang="ko-KR" sz="1200" dirty="0"/>
              <a:t>Business, Market, Technology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B9C216-8BF8-A052-5633-F45600270D34}"/>
              </a:ext>
            </a:extLst>
          </p:cNvPr>
          <p:cNvSpPr txBox="1"/>
          <p:nvPr/>
        </p:nvSpPr>
        <p:spPr>
          <a:xfrm>
            <a:off x="6165635" y="2412408"/>
            <a:ext cx="19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Manual, Script Crawling</a:t>
            </a:r>
          </a:p>
          <a:p>
            <a:pPr algn="ctr"/>
            <a:r>
              <a:rPr lang="en-US" altLang="ko-KR" sz="1200" dirty="0"/>
              <a:t>API, Intelligence Crawling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9B4D2-9D46-5260-D67C-00C66BEFFDF6}"/>
              </a:ext>
            </a:extLst>
          </p:cNvPr>
          <p:cNvSpPr txBox="1"/>
          <p:nvPr/>
        </p:nvSpPr>
        <p:spPr>
          <a:xfrm>
            <a:off x="6654835" y="5258411"/>
            <a:ext cx="1425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Update</a:t>
            </a:r>
          </a:p>
          <a:p>
            <a:pPr algn="ctr"/>
            <a:r>
              <a:rPr lang="en-US" altLang="ko-KR" sz="1400" dirty="0"/>
              <a:t>Strategy, Project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5A5E9C-B17D-6090-A179-BBF362E3431E}"/>
              </a:ext>
            </a:extLst>
          </p:cNvPr>
          <p:cNvSpPr txBox="1"/>
          <p:nvPr/>
        </p:nvSpPr>
        <p:spPr>
          <a:xfrm>
            <a:off x="1576729" y="742389"/>
            <a:ext cx="5917004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/>
              <a:t>업무 수행자별 편차 최소화</a:t>
            </a:r>
            <a:r>
              <a:rPr lang="en-US" altLang="ko-KR" sz="1400" dirty="0"/>
              <a:t>, </a:t>
            </a:r>
            <a:r>
              <a:rPr lang="ko-KR" altLang="en-US" sz="1400" dirty="0"/>
              <a:t>정보</a:t>
            </a:r>
            <a:r>
              <a:rPr lang="en-US" altLang="ko-KR" sz="1400" dirty="0"/>
              <a:t>/</a:t>
            </a:r>
            <a:r>
              <a:rPr lang="ko-KR" altLang="en-US" sz="1400" dirty="0"/>
              <a:t>분석결과에 대한 공유</a:t>
            </a:r>
            <a:r>
              <a:rPr lang="en-US" altLang="ko-KR" sz="1400" dirty="0"/>
              <a:t> </a:t>
            </a:r>
            <a:r>
              <a:rPr lang="ko-KR" altLang="en-US" sz="1400" dirty="0"/>
              <a:t>및 축적 체계 구축</a:t>
            </a: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환경 및 동향을 반영하여 </a:t>
            </a:r>
            <a:r>
              <a:rPr lang="en-US" altLang="ko-KR" sz="1400" dirty="0"/>
              <a:t>Latest Updated Live Plan </a:t>
            </a:r>
            <a:r>
              <a:rPr lang="ko-KR" altLang="en-US" sz="1400" dirty="0"/>
              <a:t>유지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AC852-3185-6F65-FD24-93ECCF443712}"/>
              </a:ext>
            </a:extLst>
          </p:cNvPr>
          <p:cNvSpPr txBox="1"/>
          <p:nvPr/>
        </p:nvSpPr>
        <p:spPr>
          <a:xfrm>
            <a:off x="32152" y="283655"/>
            <a:ext cx="2754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Systematic Approach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9379C-E4BD-9E9F-54B3-5CEDB421637F}"/>
              </a:ext>
            </a:extLst>
          </p:cNvPr>
          <p:cNvSpPr txBox="1"/>
          <p:nvPr/>
        </p:nvSpPr>
        <p:spPr>
          <a:xfrm>
            <a:off x="3224974" y="1784376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어떤 목적의 정보를 어디서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BF772-F202-2037-8151-BA97D562AABA}"/>
              </a:ext>
            </a:extLst>
          </p:cNvPr>
          <p:cNvSpPr txBox="1"/>
          <p:nvPr/>
        </p:nvSpPr>
        <p:spPr>
          <a:xfrm>
            <a:off x="6329401" y="1661508"/>
            <a:ext cx="16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Source</a:t>
            </a:r>
            <a:r>
              <a:rPr lang="ko-KR" altLang="en-US" sz="1200" dirty="0"/>
              <a:t>별 키워드</a:t>
            </a:r>
            <a:r>
              <a:rPr lang="en-US" altLang="ko-KR" sz="1200" dirty="0"/>
              <a:t>(Search</a:t>
            </a:r>
            <a:r>
              <a:rPr lang="ko-KR" altLang="en-US" sz="1200" dirty="0"/>
              <a:t> </a:t>
            </a:r>
            <a:r>
              <a:rPr lang="en-US" altLang="ko-KR" sz="1200" dirty="0"/>
              <a:t>Query)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9E00B-D3A8-0F6A-8C27-0E43A485C1C6}"/>
              </a:ext>
            </a:extLst>
          </p:cNvPr>
          <p:cNvSpPr txBox="1"/>
          <p:nvPr/>
        </p:nvSpPr>
        <p:spPr>
          <a:xfrm>
            <a:off x="3223073" y="2464512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Data </a:t>
            </a:r>
            <a:r>
              <a:rPr lang="ko-KR" altLang="en-US" sz="1200" dirty="0"/>
              <a:t>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E99DA-00B2-A045-A1BB-83A9D1D8C7AC}"/>
              </a:ext>
            </a:extLst>
          </p:cNvPr>
          <p:cNvSpPr txBox="1"/>
          <p:nvPr/>
        </p:nvSpPr>
        <p:spPr>
          <a:xfrm>
            <a:off x="1319520" y="322831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313D2-5447-D6E0-C614-AE29CD93452E}"/>
              </a:ext>
            </a:extLst>
          </p:cNvPr>
          <p:cNvSpPr txBox="1"/>
          <p:nvPr/>
        </p:nvSpPr>
        <p:spPr>
          <a:xfrm>
            <a:off x="3598713" y="3222303"/>
            <a:ext cx="1639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수집된 </a:t>
            </a:r>
            <a:r>
              <a:rPr lang="en-US" altLang="ko-KR" sz="1200" dirty="0"/>
              <a:t>Data </a:t>
            </a:r>
            <a:r>
              <a:rPr lang="ko-KR" altLang="en-US" sz="1200" dirty="0"/>
              <a:t>선별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59778-E6D4-BEF0-222D-E79F875A7DD7}"/>
              </a:ext>
            </a:extLst>
          </p:cNvPr>
          <p:cNvSpPr txBox="1"/>
          <p:nvPr/>
        </p:nvSpPr>
        <p:spPr>
          <a:xfrm>
            <a:off x="6684494" y="3162169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1E767-348E-49AC-68DD-7770DBFA7427}"/>
              </a:ext>
            </a:extLst>
          </p:cNvPr>
          <p:cNvSpPr txBox="1"/>
          <p:nvPr/>
        </p:nvSpPr>
        <p:spPr>
          <a:xfrm>
            <a:off x="6684494" y="3885044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AE9B9-12ED-D50A-8018-C1EFE69298D6}"/>
              </a:ext>
            </a:extLst>
          </p:cNvPr>
          <p:cNvSpPr txBox="1"/>
          <p:nvPr/>
        </p:nvSpPr>
        <p:spPr>
          <a:xfrm>
            <a:off x="3196133" y="4518506"/>
            <a:ext cx="2440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 자동 </a:t>
            </a:r>
            <a:r>
              <a:rPr lang="en-US" altLang="ko-KR" sz="1200" dirty="0"/>
              <a:t>Summary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Impact </a:t>
            </a:r>
            <a:r>
              <a:rPr lang="ko-KR" altLang="en-US" sz="1200" dirty="0"/>
              <a:t>평가</a:t>
            </a:r>
            <a:endParaRPr lang="en-US" altLang="ko-KR" sz="1200" dirty="0"/>
          </a:p>
          <a:p>
            <a:pPr algn="ctr"/>
            <a:r>
              <a:rPr lang="en-US" altLang="ko-KR" sz="1200" dirty="0"/>
              <a:t>Project Pool(Strategy, PRM,TRM,..)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7996411-3EA5-E3C8-9BC3-72ED97904F2A}"/>
              </a:ext>
            </a:extLst>
          </p:cNvPr>
          <p:cNvSpPr/>
          <p:nvPr/>
        </p:nvSpPr>
        <p:spPr>
          <a:xfrm>
            <a:off x="904775" y="153041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8CD0E7-35EE-0F02-931E-EA9DFE1B59E6}"/>
              </a:ext>
            </a:extLst>
          </p:cNvPr>
          <p:cNvSpPr/>
          <p:nvPr/>
        </p:nvSpPr>
        <p:spPr>
          <a:xfrm>
            <a:off x="904775" y="2279668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C58A6F-EB3F-13CB-202C-7A8A92C294A6}"/>
              </a:ext>
            </a:extLst>
          </p:cNvPr>
          <p:cNvSpPr/>
          <p:nvPr/>
        </p:nvSpPr>
        <p:spPr>
          <a:xfrm>
            <a:off x="904775" y="3020575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82C6E73-6524-72C7-485D-7B1379E8E84D}"/>
              </a:ext>
            </a:extLst>
          </p:cNvPr>
          <p:cNvSpPr/>
          <p:nvPr/>
        </p:nvSpPr>
        <p:spPr>
          <a:xfrm>
            <a:off x="904774" y="376458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7BEC172-DFFB-E126-E64E-71250DB9D15B}"/>
              </a:ext>
            </a:extLst>
          </p:cNvPr>
          <p:cNvSpPr/>
          <p:nvPr/>
        </p:nvSpPr>
        <p:spPr>
          <a:xfrm>
            <a:off x="904774" y="4524930"/>
            <a:ext cx="4985887" cy="117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BAF40F9-744A-DDC8-F3A4-09E742BA1913}"/>
              </a:ext>
            </a:extLst>
          </p:cNvPr>
          <p:cNvSpPr/>
          <p:nvPr/>
        </p:nvSpPr>
        <p:spPr>
          <a:xfrm>
            <a:off x="904774" y="5765235"/>
            <a:ext cx="498588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F4EEEE6-5CDB-9563-2EB2-87E46242EB77}"/>
              </a:ext>
            </a:extLst>
          </p:cNvPr>
          <p:cNvSpPr/>
          <p:nvPr/>
        </p:nvSpPr>
        <p:spPr>
          <a:xfrm>
            <a:off x="6329401" y="4706754"/>
            <a:ext cx="2012891" cy="163495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8" name="슬라이드 번호 개체 틀 2">
            <a:extLst>
              <a:ext uri="{FF2B5EF4-FFF2-40B4-BE49-F238E27FC236}">
                <a16:creationId xmlns:a16="http://schemas.microsoft.com/office/drawing/2014/main" id="{24E3717B-E15E-41AB-BA51-C485D0CE280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9DC76-946D-5E8B-73F7-DDE59D607C9B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순   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F46A-E4BD-4A8C-6020-CCF979148E10}"/>
              </a:ext>
            </a:extLst>
          </p:cNvPr>
          <p:cNvSpPr txBox="1"/>
          <p:nvPr/>
        </p:nvSpPr>
        <p:spPr>
          <a:xfrm>
            <a:off x="3511026" y="2213811"/>
            <a:ext cx="2717347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Paradigm Shift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Attributes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Management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B47EE-685A-93F1-DB6B-05ABFC9EFABA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173B3473-E94C-8821-EC87-4637A713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9926" y="6581374"/>
            <a:ext cx="325731" cy="246221"/>
          </a:xfrm>
        </p:spPr>
        <p:txBody>
          <a:bodyPr/>
          <a:lstStyle/>
          <a:p>
            <a:fld id="{F9FE87CC-5144-41FF-ACA2-A7ED5EFCCD4E}" type="slidenum">
              <a:rPr lang="en-US" altLang="ko-KR" sz="1000" b="0" smtClean="0">
                <a:solidFill>
                  <a:srgbClr val="000000"/>
                </a:solidFill>
              </a:rPr>
              <a:pPr/>
              <a:t>14</a:t>
            </a:fld>
            <a:endParaRPr lang="en-US" altLang="ko-KR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9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F862-7D5E-4FF3-4683-C1912AD5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48B4F6D-F596-1414-A7C2-5A7F76344234}"/>
              </a:ext>
            </a:extLst>
          </p:cNvPr>
          <p:cNvSpPr/>
          <p:nvPr/>
        </p:nvSpPr>
        <p:spPr>
          <a:xfrm>
            <a:off x="6957618" y="2029285"/>
            <a:ext cx="2282636" cy="3485989"/>
          </a:xfrm>
          <a:prstGeom prst="roundRect">
            <a:avLst>
              <a:gd name="adj" fmla="val 430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C37C55-F70D-7DDE-58B6-9F1339A72617}"/>
              </a:ext>
            </a:extLst>
          </p:cNvPr>
          <p:cNvSpPr/>
          <p:nvPr/>
        </p:nvSpPr>
        <p:spPr>
          <a:xfrm>
            <a:off x="4031398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3C7CDA-73CF-6E54-1465-39CC3AE2D34D}"/>
              </a:ext>
            </a:extLst>
          </p:cNvPr>
          <p:cNvSpPr/>
          <p:nvPr/>
        </p:nvSpPr>
        <p:spPr>
          <a:xfrm>
            <a:off x="862051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ACAC2D-B634-2DA7-6AF2-7C1A363A3DBC}"/>
              </a:ext>
            </a:extLst>
          </p:cNvPr>
          <p:cNvSpPr/>
          <p:nvPr/>
        </p:nvSpPr>
        <p:spPr>
          <a:xfrm>
            <a:off x="4025996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0229AD9-0E53-DAD7-39C0-4F77B9EA03D3}"/>
              </a:ext>
            </a:extLst>
          </p:cNvPr>
          <p:cNvSpPr/>
          <p:nvPr/>
        </p:nvSpPr>
        <p:spPr>
          <a:xfrm>
            <a:off x="856649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FD698C1-ABD3-7F3E-8729-887253920510}"/>
              </a:ext>
            </a:extLst>
          </p:cNvPr>
          <p:cNvSpPr/>
          <p:nvPr/>
        </p:nvSpPr>
        <p:spPr>
          <a:xfrm>
            <a:off x="4025996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84CE01B-E30B-2C30-B233-DEC4BC7F011E}"/>
              </a:ext>
            </a:extLst>
          </p:cNvPr>
          <p:cNvSpPr/>
          <p:nvPr/>
        </p:nvSpPr>
        <p:spPr>
          <a:xfrm>
            <a:off x="856649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471DB0-F695-1FF0-862D-F2C254B1D1DF}"/>
              </a:ext>
            </a:extLst>
          </p:cNvPr>
          <p:cNvSpPr/>
          <p:nvPr/>
        </p:nvSpPr>
        <p:spPr>
          <a:xfrm>
            <a:off x="4025996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802695-EF09-1B8B-7E38-4DDA57DD6D9B}"/>
              </a:ext>
            </a:extLst>
          </p:cNvPr>
          <p:cNvSpPr/>
          <p:nvPr/>
        </p:nvSpPr>
        <p:spPr>
          <a:xfrm>
            <a:off x="856649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BD71B1-08A1-8FDC-4A40-8E259E3EC82D}"/>
              </a:ext>
            </a:extLst>
          </p:cNvPr>
          <p:cNvSpPr/>
          <p:nvPr/>
        </p:nvSpPr>
        <p:spPr>
          <a:xfrm>
            <a:off x="4025996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7DB89C-3CBE-4B8A-8CC9-B54F045D5D5C}"/>
              </a:ext>
            </a:extLst>
          </p:cNvPr>
          <p:cNvSpPr/>
          <p:nvPr/>
        </p:nvSpPr>
        <p:spPr>
          <a:xfrm>
            <a:off x="856649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BAC35-3B96-A56D-0940-3986FE95A37D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A960-B1E4-0EB5-1638-B60F58B3CB7B}"/>
              </a:ext>
            </a:extLst>
          </p:cNvPr>
          <p:cNvSpPr txBox="1"/>
          <p:nvPr/>
        </p:nvSpPr>
        <p:spPr>
          <a:xfrm>
            <a:off x="1347304" y="1636293"/>
            <a:ext cx="147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Fast Follower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544B4-DD33-1528-5AD6-E5E2AF06C208}"/>
              </a:ext>
            </a:extLst>
          </p:cNvPr>
          <p:cNvSpPr txBox="1"/>
          <p:nvPr/>
        </p:nvSpPr>
        <p:spPr>
          <a:xfrm>
            <a:off x="4720825" y="1636293"/>
            <a:ext cx="129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First Mover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57E45-C255-6BE1-47BD-9EAF7B3F65AF}"/>
              </a:ext>
            </a:extLst>
          </p:cNvPr>
          <p:cNvSpPr txBox="1"/>
          <p:nvPr/>
        </p:nvSpPr>
        <p:spPr>
          <a:xfrm>
            <a:off x="1197707" y="2154413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Owner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평생직장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9783D-FB80-AC2C-F313-872DB9810499}"/>
              </a:ext>
            </a:extLst>
          </p:cNvPr>
          <p:cNvSpPr txBox="1"/>
          <p:nvPr/>
        </p:nvSpPr>
        <p:spPr>
          <a:xfrm>
            <a:off x="4192391" y="2029285"/>
            <a:ext cx="22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주주경영</a:t>
            </a:r>
            <a:endParaRPr lang="en-US" altLang="ko-KR" sz="1400" dirty="0"/>
          </a:p>
          <a:p>
            <a:pPr algn="ctr"/>
            <a:r>
              <a:rPr lang="en-US" altLang="ko-KR" sz="1400" dirty="0"/>
              <a:t>Career Nomad, Gig Worker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9853-1B33-6B9A-9684-A2ECCC6F523B}"/>
              </a:ext>
            </a:extLst>
          </p:cNvPr>
          <p:cNvSpPr txBox="1"/>
          <p:nvPr/>
        </p:nvSpPr>
        <p:spPr>
          <a:xfrm>
            <a:off x="1096730" y="2780055"/>
            <a:ext cx="21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∑</a:t>
            </a:r>
            <a:r>
              <a:rPr lang="en-US" altLang="ko-KR" sz="1400" dirty="0"/>
              <a:t>(</a:t>
            </a:r>
            <a:r>
              <a:rPr lang="ko-KR" altLang="en-US" sz="1400" dirty="0"/>
              <a:t>직원 능력</a:t>
            </a:r>
            <a:r>
              <a:rPr lang="en-US" altLang="ko-KR" sz="1400" dirty="0"/>
              <a:t>) </a:t>
            </a:r>
            <a:r>
              <a:rPr lang="en-US" altLang="ko-KR" sz="1600" dirty="0"/>
              <a:t>≈</a:t>
            </a:r>
            <a:r>
              <a:rPr lang="en-US" altLang="ko-KR" sz="1400" dirty="0"/>
              <a:t> </a:t>
            </a:r>
            <a:r>
              <a:rPr lang="ko-KR" altLang="en-US" sz="1400" dirty="0"/>
              <a:t>회사능력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402FC-4670-C35B-EEA0-88B6AC07EA45}"/>
              </a:ext>
            </a:extLst>
          </p:cNvPr>
          <p:cNvSpPr txBox="1"/>
          <p:nvPr/>
        </p:nvSpPr>
        <p:spPr>
          <a:xfrm>
            <a:off x="4649031" y="280893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직원과 회사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F2629-14F8-A1C5-6887-EB4160184B5E}"/>
              </a:ext>
            </a:extLst>
          </p:cNvPr>
          <p:cNvSpPr txBox="1"/>
          <p:nvPr/>
        </p:nvSpPr>
        <p:spPr>
          <a:xfrm>
            <a:off x="1196037" y="4106553"/>
            <a:ext cx="183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빠른 실행</a:t>
            </a:r>
            <a:r>
              <a:rPr lang="en-US" altLang="ko-KR" sz="1400" dirty="0"/>
              <a:t>(Execution)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58EE-BED0-D7F9-1EF1-6738E128D556}"/>
              </a:ext>
            </a:extLst>
          </p:cNvPr>
          <p:cNvSpPr txBox="1"/>
          <p:nvPr/>
        </p:nvSpPr>
        <p:spPr>
          <a:xfrm>
            <a:off x="4112498" y="4095779"/>
            <a:ext cx="256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</a:t>
            </a:r>
            <a:r>
              <a:rPr lang="ko-KR" altLang="en-US" sz="1400" dirty="0"/>
              <a:t>기획 </a:t>
            </a:r>
            <a:r>
              <a:rPr lang="en-US" altLang="ko-KR" sz="1400" dirty="0"/>
              <a:t>(Strategy/Planning)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2C95-F1D6-D11A-201F-57EC03952AE5}"/>
              </a:ext>
            </a:extLst>
          </p:cNvPr>
          <p:cNvSpPr txBox="1"/>
          <p:nvPr/>
        </p:nvSpPr>
        <p:spPr>
          <a:xfrm>
            <a:off x="1016118" y="3376877"/>
            <a:ext cx="219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근면</a:t>
            </a:r>
            <a:r>
              <a:rPr lang="en-US" altLang="ko-KR" sz="1400" dirty="0"/>
              <a:t> </a:t>
            </a:r>
            <a:r>
              <a:rPr lang="ko-KR" altLang="en-US" sz="1400" dirty="0"/>
              <a:t>성실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규모의 경제</a:t>
            </a:r>
            <a:r>
              <a:rPr lang="en-US" altLang="ko-KR" sz="1400" dirty="0"/>
              <a:t>(</a:t>
            </a:r>
            <a:r>
              <a:rPr lang="ko-KR" altLang="en-US" sz="1400" dirty="0"/>
              <a:t>제한적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EC7E7-0DAB-1EBA-D1C1-A04C0F06E6DC}"/>
              </a:ext>
            </a:extLst>
          </p:cNvPr>
          <p:cNvSpPr txBox="1"/>
          <p:nvPr/>
        </p:nvSpPr>
        <p:spPr>
          <a:xfrm>
            <a:off x="4380149" y="337687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창의 혁신</a:t>
            </a:r>
            <a:endParaRPr lang="en-US" altLang="ko-KR" sz="1400" dirty="0"/>
          </a:p>
          <a:p>
            <a:pPr algn="ctr"/>
            <a:r>
              <a:rPr lang="ko-KR" altLang="en-US" sz="1400" dirty="0"/>
              <a:t>빠른 변화</a:t>
            </a:r>
            <a:r>
              <a:rPr lang="en-US" altLang="ko-KR" sz="1400" dirty="0"/>
              <a:t>(</a:t>
            </a:r>
            <a:r>
              <a:rPr lang="ko-KR" altLang="en-US" sz="1400" dirty="0"/>
              <a:t>무한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2FCF-4B11-5ABA-78D0-4465D485833D}"/>
              </a:ext>
            </a:extLst>
          </p:cNvPr>
          <p:cNvSpPr txBox="1"/>
          <p:nvPr/>
        </p:nvSpPr>
        <p:spPr>
          <a:xfrm>
            <a:off x="4632751" y="4721617"/>
            <a:ext cx="146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Open Innovation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56E7-C767-09CB-B729-D808B65F2786}"/>
              </a:ext>
            </a:extLst>
          </p:cNvPr>
          <p:cNvSpPr txBox="1"/>
          <p:nvPr/>
        </p:nvSpPr>
        <p:spPr>
          <a:xfrm>
            <a:off x="1484994" y="471518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House</a:t>
            </a:r>
            <a:r>
              <a:rPr lang="ko-KR" altLang="en-US" sz="1400" dirty="0"/>
              <a:t> </a:t>
            </a:r>
            <a:r>
              <a:rPr lang="en-US" altLang="ko-KR" sz="1400" dirty="0"/>
              <a:t>R&amp;D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EFF6B-A8FA-BCEE-5C0B-D03BF0DFA6AA}"/>
              </a:ext>
            </a:extLst>
          </p:cNvPr>
          <p:cNvSpPr txBox="1"/>
          <p:nvPr/>
        </p:nvSpPr>
        <p:spPr>
          <a:xfrm>
            <a:off x="7162842" y="2368013"/>
            <a:ext cx="1823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Management Fashion</a:t>
            </a:r>
          </a:p>
          <a:p>
            <a:pPr algn="ctr"/>
            <a:r>
              <a:rPr lang="en-US" altLang="ko-KR" sz="1200" dirty="0"/>
              <a:t>(ISO,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시그마</a:t>
            </a:r>
            <a:r>
              <a:rPr lang="en-US" altLang="ko-KR" sz="1200" dirty="0"/>
              <a:t>, OKR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0F52B-2C00-E396-7C3F-BE54C60DBD61}"/>
              </a:ext>
            </a:extLst>
          </p:cNvPr>
          <p:cNvSpPr txBox="1"/>
          <p:nvPr/>
        </p:nvSpPr>
        <p:spPr>
          <a:xfrm>
            <a:off x="7395130" y="313752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Agent Dilemma</a:t>
            </a:r>
          </a:p>
          <a:p>
            <a:pPr algn="ctr"/>
            <a:r>
              <a:rPr lang="en-US" altLang="ko-KR" sz="1400" dirty="0"/>
              <a:t>(BSC,</a:t>
            </a:r>
            <a:r>
              <a:rPr lang="ko-KR" altLang="en-US" sz="1400" dirty="0"/>
              <a:t> </a:t>
            </a:r>
            <a:r>
              <a:rPr lang="en-US" altLang="ko-KR" sz="1400" dirty="0"/>
              <a:t>KPI)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F58D1-1DF3-F937-6420-272409BF1FE5}"/>
              </a:ext>
            </a:extLst>
          </p:cNvPr>
          <p:cNvSpPr txBox="1"/>
          <p:nvPr/>
        </p:nvSpPr>
        <p:spPr>
          <a:xfrm>
            <a:off x="7424499" y="3791541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R&amp;D </a:t>
            </a:r>
            <a:r>
              <a:rPr lang="ko-KR" altLang="en-US" sz="1400" dirty="0"/>
              <a:t>분야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(Profit</a:t>
            </a:r>
            <a:r>
              <a:rPr lang="ko-KR" altLang="en-US" sz="1400" dirty="0"/>
              <a:t> </a:t>
            </a:r>
            <a:r>
              <a:rPr lang="en-US" altLang="ko-KR" sz="1400" dirty="0"/>
              <a:t>Center)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275BC-34C7-8BDC-D154-44B29241A113}"/>
              </a:ext>
            </a:extLst>
          </p:cNvPr>
          <p:cNvSpPr txBox="1"/>
          <p:nvPr/>
        </p:nvSpPr>
        <p:spPr>
          <a:xfrm>
            <a:off x="2071594" y="595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Where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98AA-560C-6F3C-ADB7-853115D877BF}"/>
              </a:ext>
            </a:extLst>
          </p:cNvPr>
          <p:cNvSpPr txBox="1"/>
          <p:nvPr/>
        </p:nvSpPr>
        <p:spPr>
          <a:xfrm>
            <a:off x="4088817" y="595713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What &amp; Why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DC2CF-C4EB-80AC-36AC-6ED01C8442A5}"/>
              </a:ext>
            </a:extLst>
          </p:cNvPr>
          <p:cNvSpPr txBox="1"/>
          <p:nvPr/>
        </p:nvSpPr>
        <p:spPr>
          <a:xfrm>
            <a:off x="6957617" y="595713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How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A8F17D-3C83-3104-4687-A2587C3F8D10}"/>
              </a:ext>
            </a:extLst>
          </p:cNvPr>
          <p:cNvCxnSpPr/>
          <p:nvPr/>
        </p:nvCxnSpPr>
        <p:spPr>
          <a:xfrm>
            <a:off x="1751798" y="536127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C0C914-07C8-15B9-343E-CA4BC8AF71D8}"/>
              </a:ext>
            </a:extLst>
          </p:cNvPr>
          <p:cNvCxnSpPr/>
          <p:nvPr/>
        </p:nvCxnSpPr>
        <p:spPr>
          <a:xfrm>
            <a:off x="4960309" y="538052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E8D5A6-1FCF-3C12-3F10-B89B88CD79C4}"/>
              </a:ext>
            </a:extLst>
          </p:cNvPr>
          <p:cNvSpPr txBox="1"/>
          <p:nvPr/>
        </p:nvSpPr>
        <p:spPr>
          <a:xfrm>
            <a:off x="965824" y="980703"/>
            <a:ext cx="8088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1600" b="1" dirty="0">
                <a:latin typeface="+mj-ea"/>
                <a:ea typeface="+mj-ea"/>
              </a:rPr>
              <a:t>기업 차원에서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시스템을 구축 및 운영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측면에서 환경변화에 대한 이해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9F71A52-E5CC-8265-BAAE-D1987948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739F-D142-8382-ED99-E6D04B28EA48}"/>
              </a:ext>
            </a:extLst>
          </p:cNvPr>
          <p:cNvSpPr txBox="1"/>
          <p:nvPr/>
        </p:nvSpPr>
        <p:spPr>
          <a:xfrm>
            <a:off x="2059574" y="233938"/>
            <a:ext cx="1838708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Business Culture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87331-1FFF-86E4-6C2A-CE461CE1C624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62642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F63E7-22E8-7796-75DC-C360A7DA8D02}"/>
              </a:ext>
            </a:extLst>
          </p:cNvPr>
          <p:cNvSpPr/>
          <p:nvPr/>
        </p:nvSpPr>
        <p:spPr>
          <a:xfrm>
            <a:off x="1577814" y="1503315"/>
            <a:ext cx="7927354" cy="2435057"/>
          </a:xfrm>
          <a:prstGeom prst="roundRect">
            <a:avLst>
              <a:gd name="adj" fmla="val 898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BD09C-0111-ACBB-7F45-8DA653C7B1D5}"/>
              </a:ext>
            </a:extLst>
          </p:cNvPr>
          <p:cNvSpPr txBox="1"/>
          <p:nvPr/>
        </p:nvSpPr>
        <p:spPr>
          <a:xfrm>
            <a:off x="2196485" y="1734507"/>
            <a:ext cx="140615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M/B/T Intelligence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142F4-DC36-C16F-90CD-B77E0845B15E}"/>
              </a:ext>
            </a:extLst>
          </p:cNvPr>
          <p:cNvSpPr txBox="1"/>
          <p:nvPr/>
        </p:nvSpPr>
        <p:spPr>
          <a:xfrm>
            <a:off x="1749674" y="2466311"/>
            <a:ext cx="72808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Strategy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ECA2-35E7-1187-C510-80B0769D21B5}"/>
              </a:ext>
            </a:extLst>
          </p:cNvPr>
          <p:cNvSpPr txBox="1"/>
          <p:nvPr/>
        </p:nvSpPr>
        <p:spPr>
          <a:xfrm>
            <a:off x="2923592" y="2466311"/>
            <a:ext cx="9701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Project Plan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F49E-5C4E-9D6B-CF51-6C9C2003544B}"/>
              </a:ext>
            </a:extLst>
          </p:cNvPr>
          <p:cNvSpPr txBox="1"/>
          <p:nvPr/>
        </p:nvSpPr>
        <p:spPr>
          <a:xfrm>
            <a:off x="7770022" y="2086281"/>
            <a:ext cx="155118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Repository(History, Knowledge, ..)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163F-9F75-DCDD-1EEA-15AE20117B00}"/>
              </a:ext>
            </a:extLst>
          </p:cNvPr>
          <p:cNvSpPr txBox="1"/>
          <p:nvPr/>
        </p:nvSpPr>
        <p:spPr>
          <a:xfrm>
            <a:off x="7226797" y="4740388"/>
            <a:ext cx="140134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CEO, CTO, C-Level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A6FEA-2EA4-4308-9631-8F48C5FD6486}"/>
              </a:ext>
            </a:extLst>
          </p:cNvPr>
          <p:cNvSpPr txBox="1"/>
          <p:nvPr/>
        </p:nvSpPr>
        <p:spPr>
          <a:xfrm>
            <a:off x="7271975" y="5053392"/>
            <a:ext cx="8290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Employee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CEFBA-5769-27F0-73FF-7506083950F5}"/>
              </a:ext>
            </a:extLst>
          </p:cNvPr>
          <p:cNvSpPr txBox="1"/>
          <p:nvPr/>
        </p:nvSpPr>
        <p:spPr>
          <a:xfrm>
            <a:off x="1562293" y="4888157"/>
            <a:ext cx="283443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Shareholder   ---&gt;    Board of Directors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E93C0-5EB4-B536-106D-15913E4443A8}"/>
              </a:ext>
            </a:extLst>
          </p:cNvPr>
          <p:cNvSpPr txBox="1"/>
          <p:nvPr/>
        </p:nvSpPr>
        <p:spPr>
          <a:xfrm>
            <a:off x="7780047" y="2581462"/>
            <a:ext cx="15411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Outsourcing Vendor List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8A04C-39EC-B2BF-3507-5B8A54894C75}"/>
              </a:ext>
            </a:extLst>
          </p:cNvPr>
          <p:cNvSpPr txBox="1"/>
          <p:nvPr/>
        </p:nvSpPr>
        <p:spPr>
          <a:xfrm>
            <a:off x="4703624" y="2213292"/>
            <a:ext cx="212910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Execution(Action Plan/Actual)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F47AE-A0C8-0B1C-A05D-97378E227A4B}"/>
              </a:ext>
            </a:extLst>
          </p:cNvPr>
          <p:cNvSpPr txBox="1"/>
          <p:nvPr/>
        </p:nvSpPr>
        <p:spPr>
          <a:xfrm>
            <a:off x="5663075" y="2460505"/>
            <a:ext cx="11086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Insourcing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BCD5F-F75C-6827-8BF5-FA1055D6CA61}"/>
              </a:ext>
            </a:extLst>
          </p:cNvPr>
          <p:cNvSpPr txBox="1"/>
          <p:nvPr/>
        </p:nvSpPr>
        <p:spPr>
          <a:xfrm>
            <a:off x="5663076" y="2734653"/>
            <a:ext cx="123046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Outsourcing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0534-AF17-C53F-7A30-C211EEF1CE4B}"/>
              </a:ext>
            </a:extLst>
          </p:cNvPr>
          <p:cNvSpPr txBox="1"/>
          <p:nvPr/>
        </p:nvSpPr>
        <p:spPr>
          <a:xfrm>
            <a:off x="4776287" y="2610547"/>
            <a:ext cx="76719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M&amp;A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062A8-7B42-923D-A593-9999A15163EC}"/>
              </a:ext>
            </a:extLst>
          </p:cNvPr>
          <p:cNvSpPr txBox="1"/>
          <p:nvPr/>
        </p:nvSpPr>
        <p:spPr>
          <a:xfrm>
            <a:off x="3901841" y="3397518"/>
            <a:ext cx="2696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Policy, Process, Rule, Procedure</a:t>
            </a:r>
            <a:endParaRPr lang="ko-KR" altLang="en-US" sz="1300" b="1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9828-6679-CFF4-CF10-0E6F8856D238}"/>
              </a:ext>
            </a:extLst>
          </p:cNvPr>
          <p:cNvSpPr txBox="1"/>
          <p:nvPr/>
        </p:nvSpPr>
        <p:spPr>
          <a:xfrm>
            <a:off x="4415394" y="3762759"/>
            <a:ext cx="1661032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Role &amp; Responsibility</a:t>
            </a: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(Evaluation &amp; Reward)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2063D-8B92-8D4C-C5A5-671A132C2D25}"/>
              </a:ext>
            </a:extLst>
          </p:cNvPr>
          <p:cNvSpPr/>
          <p:nvPr/>
        </p:nvSpPr>
        <p:spPr>
          <a:xfrm>
            <a:off x="1675353" y="2426511"/>
            <a:ext cx="2339858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C4FDBA-88CC-F4B9-6B91-59AC417A1D5A}"/>
              </a:ext>
            </a:extLst>
          </p:cNvPr>
          <p:cNvSpPr/>
          <p:nvPr/>
        </p:nvSpPr>
        <p:spPr>
          <a:xfrm>
            <a:off x="4571359" y="2175719"/>
            <a:ext cx="2642451" cy="83400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17D5A-BEFB-98D6-91E2-DF95FA9BF558}"/>
              </a:ext>
            </a:extLst>
          </p:cNvPr>
          <p:cNvSpPr/>
          <p:nvPr/>
        </p:nvSpPr>
        <p:spPr>
          <a:xfrm>
            <a:off x="7706147" y="1999536"/>
            <a:ext cx="1685041" cy="1275608"/>
          </a:xfrm>
          <a:prstGeom prst="roundRect">
            <a:avLst>
              <a:gd name="adj" fmla="val 108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29665-2B5B-44DC-0FE1-C11A4702B60C}"/>
              </a:ext>
            </a:extLst>
          </p:cNvPr>
          <p:cNvSpPr/>
          <p:nvPr/>
        </p:nvSpPr>
        <p:spPr>
          <a:xfrm>
            <a:off x="2147304" y="1729844"/>
            <a:ext cx="1455335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C92D035-9A56-BE2E-FBC4-B70B2D71EE9D}"/>
              </a:ext>
            </a:extLst>
          </p:cNvPr>
          <p:cNvSpPr/>
          <p:nvPr/>
        </p:nvSpPr>
        <p:spPr>
          <a:xfrm>
            <a:off x="7333400" y="2488855"/>
            <a:ext cx="311511" cy="185214"/>
          </a:xfrm>
          <a:prstGeom prst="left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E3D6D-9C5B-A3FA-D565-92B4294385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77758" y="2600034"/>
            <a:ext cx="445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6C5AE-6513-A56C-2297-AE5288A4DEE4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3893729" y="2592724"/>
            <a:ext cx="677630" cy="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4667B-5260-004D-1FD8-9421E691E1B7}"/>
              </a:ext>
            </a:extLst>
          </p:cNvPr>
          <p:cNvSpPr/>
          <p:nvPr/>
        </p:nvSpPr>
        <p:spPr>
          <a:xfrm>
            <a:off x="2683630" y="2189195"/>
            <a:ext cx="372425" cy="968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05E17CD-25C9-F153-9FCF-08D990503401}"/>
              </a:ext>
            </a:extLst>
          </p:cNvPr>
          <p:cNvCxnSpPr>
            <a:cxnSpLocks/>
            <a:stCxn id="33" idx="2"/>
            <a:endCxn id="3" idx="2"/>
          </p:cNvCxnSpPr>
          <p:nvPr/>
        </p:nvCxnSpPr>
        <p:spPr>
          <a:xfrm rot="5400000" flipH="1">
            <a:off x="4236780" y="1353924"/>
            <a:ext cx="264307" cy="3047303"/>
          </a:xfrm>
          <a:prstGeom prst="bentConnector3">
            <a:avLst>
              <a:gd name="adj1" fmla="val -86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7AC5A-2C72-D3AB-30AD-5310EBDF6BDB}"/>
              </a:ext>
            </a:extLst>
          </p:cNvPr>
          <p:cNvCxnSpPr/>
          <p:nvPr/>
        </p:nvCxnSpPr>
        <p:spPr>
          <a:xfrm>
            <a:off x="8308724" y="3139664"/>
            <a:ext cx="4229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C84C0-654F-9E0D-0519-37D0ACBB3865}"/>
              </a:ext>
            </a:extLst>
          </p:cNvPr>
          <p:cNvSpPr txBox="1"/>
          <p:nvPr/>
        </p:nvSpPr>
        <p:spPr>
          <a:xfrm>
            <a:off x="4847404" y="4888157"/>
            <a:ext cx="797013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i="1" dirty="0">
                <a:latin typeface="+mj-ea"/>
                <a:ea typeface="+mj-ea"/>
              </a:rPr>
              <a:t>Contract 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15E4CBD2-84C5-F9C4-85CE-5800877CAFDD}"/>
              </a:ext>
            </a:extLst>
          </p:cNvPr>
          <p:cNvSpPr/>
          <p:nvPr/>
        </p:nvSpPr>
        <p:spPr>
          <a:xfrm>
            <a:off x="1210166" y="4733816"/>
            <a:ext cx="227747" cy="544967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DFF49CA-8A18-76AE-FD46-C3942201D6CD}"/>
              </a:ext>
            </a:extLst>
          </p:cNvPr>
          <p:cNvSpPr/>
          <p:nvPr/>
        </p:nvSpPr>
        <p:spPr>
          <a:xfrm>
            <a:off x="1262950" y="1490232"/>
            <a:ext cx="171217" cy="243505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EFAFA-CAF4-40BF-EA08-CE625FF0B3DD}"/>
              </a:ext>
            </a:extLst>
          </p:cNvPr>
          <p:cNvSpPr txBox="1"/>
          <p:nvPr/>
        </p:nvSpPr>
        <p:spPr>
          <a:xfrm>
            <a:off x="178596" y="2472087"/>
            <a:ext cx="984565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법인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Sustainable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7A7845-DA43-F16E-8F98-A231BD59EA0F}"/>
              </a:ext>
            </a:extLst>
          </p:cNvPr>
          <p:cNvSpPr txBox="1"/>
          <p:nvPr/>
        </p:nvSpPr>
        <p:spPr>
          <a:xfrm>
            <a:off x="224079" y="4777899"/>
            <a:ext cx="1027846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개인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Replaceable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AF1732-3E7F-9A46-3ED7-B7C8EFD0B92B}"/>
              </a:ext>
            </a:extLst>
          </p:cNvPr>
          <p:cNvCxnSpPr>
            <a:stCxn id="20" idx="3"/>
            <a:endCxn id="61" idx="1"/>
          </p:cNvCxnSpPr>
          <p:nvPr/>
        </p:nvCxnSpPr>
        <p:spPr>
          <a:xfrm>
            <a:off x="4396723" y="5021880"/>
            <a:ext cx="45068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0B94D-7348-23CD-96E8-83FEE30B2B0B}"/>
              </a:ext>
            </a:extLst>
          </p:cNvPr>
          <p:cNvCxnSpPr>
            <a:stCxn id="61" idx="3"/>
            <a:endCxn id="18" idx="1"/>
          </p:cNvCxnSpPr>
          <p:nvPr/>
        </p:nvCxnSpPr>
        <p:spPr>
          <a:xfrm flipV="1">
            <a:off x="5644417" y="4874111"/>
            <a:ext cx="1582380" cy="147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BC28588-19DE-4575-69F9-F86D13CAA55C}"/>
              </a:ext>
            </a:extLst>
          </p:cNvPr>
          <p:cNvCxnSpPr>
            <a:stCxn id="61" idx="3"/>
            <a:endCxn id="19" idx="1"/>
          </p:cNvCxnSpPr>
          <p:nvPr/>
        </p:nvCxnSpPr>
        <p:spPr>
          <a:xfrm>
            <a:off x="5644417" y="5021880"/>
            <a:ext cx="1627558" cy="1652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F174E9-202E-7CF7-0BFB-00F80202E1AF}"/>
              </a:ext>
            </a:extLst>
          </p:cNvPr>
          <p:cNvCxnSpPr>
            <a:stCxn id="61" idx="0"/>
            <a:endCxn id="29" idx="2"/>
          </p:cNvCxnSpPr>
          <p:nvPr/>
        </p:nvCxnSpPr>
        <p:spPr>
          <a:xfrm flipH="1" flipV="1">
            <a:off x="5245910" y="4205316"/>
            <a:ext cx="1" cy="682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E8755-7551-DC2D-6BEB-D3C4C63140EC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141C070-8F1C-77E0-E2BF-4B61098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7F3AE-9539-BCBE-A98A-980762D48223}"/>
              </a:ext>
            </a:extLst>
          </p:cNvPr>
          <p:cNvSpPr txBox="1"/>
          <p:nvPr/>
        </p:nvSpPr>
        <p:spPr>
          <a:xfrm>
            <a:off x="2059574" y="233938"/>
            <a:ext cx="2004075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Sustainable Object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44665-2291-8E71-3FF3-F9C21609CA58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909936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BCEF0-154A-895E-FE30-A81FBC9E81F1}"/>
              </a:ext>
            </a:extLst>
          </p:cNvPr>
          <p:cNvSpPr/>
          <p:nvPr/>
        </p:nvSpPr>
        <p:spPr>
          <a:xfrm>
            <a:off x="3117622" y="1721752"/>
            <a:ext cx="5700288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FF3A7A-8605-40B9-BA85-65FA664C4704}"/>
              </a:ext>
            </a:extLst>
          </p:cNvPr>
          <p:cNvSpPr/>
          <p:nvPr/>
        </p:nvSpPr>
        <p:spPr>
          <a:xfrm>
            <a:off x="396927" y="1721752"/>
            <a:ext cx="1712304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1CE0D7-510C-4AFB-8D91-E8B155431912}"/>
              </a:ext>
            </a:extLst>
          </p:cNvPr>
          <p:cNvSpPr/>
          <p:nvPr/>
        </p:nvSpPr>
        <p:spPr>
          <a:xfrm>
            <a:off x="3117623" y="3008597"/>
            <a:ext cx="4005432" cy="5594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6C08-3B2F-499D-8EBB-D7E0182F1CDD}"/>
              </a:ext>
            </a:extLst>
          </p:cNvPr>
          <p:cNvSpPr txBox="1"/>
          <p:nvPr/>
        </p:nvSpPr>
        <p:spPr>
          <a:xfrm>
            <a:off x="928097" y="992707"/>
            <a:ext cx="6313973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Project – Strategy, Technology Roadmap, Product Roadmap, Program, Project</a:t>
            </a:r>
            <a:endParaRPr lang="ko-KR" altLang="en-US" sz="14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3C9AC-6953-4E35-9307-7315376D57AD}"/>
              </a:ext>
            </a:extLst>
          </p:cNvPr>
          <p:cNvSpPr txBox="1"/>
          <p:nvPr/>
        </p:nvSpPr>
        <p:spPr>
          <a:xfrm>
            <a:off x="3349461" y="2200431"/>
            <a:ext cx="3541227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Technology/Market/Business Intelligence</a:t>
            </a:r>
            <a:endParaRPr lang="ko-KR" altLang="en-US" sz="146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C2112-065D-4339-9E66-A221E5D972B8}"/>
              </a:ext>
            </a:extLst>
          </p:cNvPr>
          <p:cNvSpPr txBox="1"/>
          <p:nvPr/>
        </p:nvSpPr>
        <p:spPr>
          <a:xfrm>
            <a:off x="3910149" y="3042310"/>
            <a:ext cx="2343270" cy="51751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Alive Strategy/Project Plan</a:t>
            </a:r>
          </a:p>
          <a:p>
            <a:pPr algn="ctr"/>
            <a:r>
              <a:rPr lang="en-US" altLang="ko-KR" sz="1300" b="1" i="1" dirty="0"/>
              <a:t>(Decision Making)</a:t>
            </a:r>
            <a:endParaRPr lang="ko-KR" altLang="en-US" sz="13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BE2AB-310B-487F-AB3E-2399567AAD43}"/>
              </a:ext>
            </a:extLst>
          </p:cNvPr>
          <p:cNvSpPr txBox="1"/>
          <p:nvPr/>
        </p:nvSpPr>
        <p:spPr>
          <a:xfrm>
            <a:off x="4497851" y="4133963"/>
            <a:ext cx="97885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Execution</a:t>
            </a:r>
            <a:endParaRPr lang="ko-KR" altLang="en-US" sz="146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E2BD-C81F-4C32-8A0D-18ECA01F429C}"/>
              </a:ext>
            </a:extLst>
          </p:cNvPr>
          <p:cNvSpPr txBox="1"/>
          <p:nvPr/>
        </p:nvSpPr>
        <p:spPr>
          <a:xfrm>
            <a:off x="3494409" y="4689886"/>
            <a:ext cx="41493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M&amp;A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F2B9-9436-412E-98A7-B3C0F5692700}"/>
              </a:ext>
            </a:extLst>
          </p:cNvPr>
          <p:cNvSpPr txBox="1"/>
          <p:nvPr/>
        </p:nvSpPr>
        <p:spPr>
          <a:xfrm>
            <a:off x="4528044" y="4680321"/>
            <a:ext cx="92866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Outsourcing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C2043-827C-4412-B55A-575DB1943CDB}"/>
              </a:ext>
            </a:extLst>
          </p:cNvPr>
          <p:cNvSpPr txBox="1"/>
          <p:nvPr/>
        </p:nvSpPr>
        <p:spPr>
          <a:xfrm>
            <a:off x="5982359" y="4680321"/>
            <a:ext cx="819664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Insourcing</a:t>
            </a:r>
            <a:endParaRPr lang="ko-KR" altLang="en-US" sz="13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E1EE062-F244-420A-92E2-86F4B5C424F4}"/>
              </a:ext>
            </a:extLst>
          </p:cNvPr>
          <p:cNvSpPr/>
          <p:nvPr/>
        </p:nvSpPr>
        <p:spPr>
          <a:xfrm>
            <a:off x="4678388" y="2675840"/>
            <a:ext cx="824653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7908D27-268E-4992-8CC9-0369CB1A3DF3}"/>
              </a:ext>
            </a:extLst>
          </p:cNvPr>
          <p:cNvSpPr/>
          <p:nvPr/>
        </p:nvSpPr>
        <p:spPr>
          <a:xfrm>
            <a:off x="4767712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ED4894C-B336-440C-94FF-3338572DEBD8}"/>
              </a:ext>
            </a:extLst>
          </p:cNvPr>
          <p:cNvSpPr/>
          <p:nvPr/>
        </p:nvSpPr>
        <p:spPr>
          <a:xfrm rot="10800000">
            <a:off x="5131925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84B6A-6C2D-4E33-A90F-A58665E98B01}"/>
              </a:ext>
            </a:extLst>
          </p:cNvPr>
          <p:cNvSpPr txBox="1"/>
          <p:nvPr/>
        </p:nvSpPr>
        <p:spPr>
          <a:xfrm>
            <a:off x="4149879" y="3735639"/>
            <a:ext cx="562975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Assign</a:t>
            </a:r>
            <a:endParaRPr lang="ko-KR" altLang="en-US" sz="975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BB5C8-91B8-4825-9082-89AEDF7C9D85}"/>
              </a:ext>
            </a:extLst>
          </p:cNvPr>
          <p:cNvSpPr txBox="1"/>
          <p:nvPr/>
        </p:nvSpPr>
        <p:spPr>
          <a:xfrm>
            <a:off x="5418938" y="3751657"/>
            <a:ext cx="582212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Report</a:t>
            </a:r>
            <a:endParaRPr lang="ko-KR" altLang="en-US" sz="975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23EB3-14A3-4D76-870F-0E92F2966784}"/>
              </a:ext>
            </a:extLst>
          </p:cNvPr>
          <p:cNvSpPr txBox="1"/>
          <p:nvPr/>
        </p:nvSpPr>
        <p:spPr>
          <a:xfrm>
            <a:off x="2059574" y="233938"/>
            <a:ext cx="2285882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Role &amp; Responsibility</a:t>
            </a:r>
            <a:endParaRPr lang="ko-KR" altLang="en-US" sz="2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4560E1-236A-4F58-93B4-968F8647B16D}"/>
              </a:ext>
            </a:extLst>
          </p:cNvPr>
          <p:cNvSpPr/>
          <p:nvPr/>
        </p:nvSpPr>
        <p:spPr>
          <a:xfrm>
            <a:off x="3117623" y="4130458"/>
            <a:ext cx="4005432" cy="86583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931-2E32-49F5-A154-954074364398}"/>
              </a:ext>
            </a:extLst>
          </p:cNvPr>
          <p:cNvSpPr txBox="1"/>
          <p:nvPr/>
        </p:nvSpPr>
        <p:spPr>
          <a:xfrm>
            <a:off x="955975" y="1724368"/>
            <a:ext cx="546945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R&amp;R</a:t>
            </a:r>
            <a:endParaRPr lang="ko-KR" altLang="en-US" sz="146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E4BA7-571B-4F40-BBD0-0AC43D0316CA}"/>
              </a:ext>
            </a:extLst>
          </p:cNvPr>
          <p:cNvSpPr txBox="1"/>
          <p:nvPr/>
        </p:nvSpPr>
        <p:spPr>
          <a:xfrm>
            <a:off x="4589843" y="1727431"/>
            <a:ext cx="540341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Role</a:t>
            </a:r>
            <a:endParaRPr lang="ko-KR" altLang="en-US" sz="1463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AEBBE0-244D-4610-8D60-DE26E39C5795}"/>
              </a:ext>
            </a:extLst>
          </p:cNvPr>
          <p:cNvSpPr/>
          <p:nvPr/>
        </p:nvSpPr>
        <p:spPr>
          <a:xfrm>
            <a:off x="7411045" y="3013727"/>
            <a:ext cx="1406865" cy="559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F2B77C-14E1-4385-BC49-0E786DB9A1AA}"/>
              </a:ext>
            </a:extLst>
          </p:cNvPr>
          <p:cNvSpPr/>
          <p:nvPr/>
        </p:nvSpPr>
        <p:spPr>
          <a:xfrm>
            <a:off x="7418367" y="4111211"/>
            <a:ext cx="1406865" cy="1309175"/>
          </a:xfrm>
          <a:prstGeom prst="roundRect">
            <a:avLst>
              <a:gd name="adj" fmla="val 891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5F8E-E7F6-42C0-B8A2-DBBE633F894F}"/>
              </a:ext>
            </a:extLst>
          </p:cNvPr>
          <p:cNvSpPr txBox="1"/>
          <p:nvPr/>
        </p:nvSpPr>
        <p:spPr>
          <a:xfrm>
            <a:off x="6063998" y="1713873"/>
            <a:ext cx="132901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Responsibility</a:t>
            </a:r>
            <a:endParaRPr lang="ko-KR" altLang="en-US" sz="1463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DFAA9-6B5F-48CF-8723-C814E97ED76C}"/>
              </a:ext>
            </a:extLst>
          </p:cNvPr>
          <p:cNvSpPr txBox="1"/>
          <p:nvPr/>
        </p:nvSpPr>
        <p:spPr>
          <a:xfrm>
            <a:off x="7744140" y="3150639"/>
            <a:ext cx="789166" cy="31745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사업화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DCC800-3469-45B6-BFC1-6BEE5A573431}"/>
              </a:ext>
            </a:extLst>
          </p:cNvPr>
          <p:cNvSpPr txBox="1"/>
          <p:nvPr/>
        </p:nvSpPr>
        <p:spPr>
          <a:xfrm>
            <a:off x="7519767" y="4891620"/>
            <a:ext cx="1203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/>
              <a:t>Research &amp;</a:t>
            </a:r>
          </a:p>
          <a:p>
            <a:pPr algn="ctr"/>
            <a:r>
              <a:rPr lang="en-US" altLang="ko-KR" sz="1300" dirty="0"/>
              <a:t>Development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5BEE7-F873-482B-9E68-4FD43AB16791}"/>
              </a:ext>
            </a:extLst>
          </p:cNvPr>
          <p:cNvSpPr txBox="1"/>
          <p:nvPr/>
        </p:nvSpPr>
        <p:spPr>
          <a:xfrm>
            <a:off x="7418367" y="4185803"/>
            <a:ext cx="13644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Acquisition/</a:t>
            </a:r>
          </a:p>
          <a:p>
            <a:pPr algn="ctr"/>
            <a:r>
              <a:rPr lang="en-US" altLang="ko-KR" sz="1300" dirty="0"/>
              <a:t>Procurement</a:t>
            </a:r>
          </a:p>
        </p:txBody>
      </p:sp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59DE9812-A641-4A9F-96D2-07241E24E35C}"/>
              </a:ext>
            </a:extLst>
          </p:cNvPr>
          <p:cNvSpPr/>
          <p:nvPr/>
        </p:nvSpPr>
        <p:spPr>
          <a:xfrm>
            <a:off x="2473199" y="2658551"/>
            <a:ext cx="349109" cy="2118176"/>
          </a:xfrm>
          <a:prstGeom prst="stripedRightArrow">
            <a:avLst>
              <a:gd name="adj1" fmla="val 82543"/>
              <a:gd name="adj2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B0F97E-47DE-45EB-99CC-F5FEE13201B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3701878" y="4451422"/>
            <a:ext cx="1285402" cy="23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B405E9-5945-4ABC-A9AB-BE47E54A743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4987280" y="4451422"/>
            <a:ext cx="5098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26F5EF-4600-4245-A574-A3877D65F84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987280" y="4451422"/>
            <a:ext cx="1404911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1AE47BD-A527-8E46-C919-DD0A89F788D3}"/>
              </a:ext>
            </a:extLst>
          </p:cNvPr>
          <p:cNvSpPr txBox="1"/>
          <p:nvPr/>
        </p:nvSpPr>
        <p:spPr>
          <a:xfrm>
            <a:off x="5490663" y="1723498"/>
            <a:ext cx="312906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&amp;</a:t>
            </a:r>
            <a:endParaRPr lang="ko-KR" altLang="en-US" sz="1463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F9629C-B8CE-6424-6AAB-12BF4AC7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7" y="2080471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D7FB25-1CC2-E059-98F2-F31B90B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" y="2367722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64983F-26F8-DDF8-CED5-372DDA5D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4" y="2651761"/>
            <a:ext cx="838598" cy="2853889"/>
          </a:xfrm>
          <a:prstGeom prst="rect">
            <a:avLst/>
          </a:prstGeom>
          <a:ln w="9525">
            <a:noFill/>
          </a:ln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FAEDC7-F6C2-42E8-9C42-637DA7A01528}"/>
              </a:ext>
            </a:extLst>
          </p:cNvPr>
          <p:cNvSpPr/>
          <p:nvPr/>
        </p:nvSpPr>
        <p:spPr>
          <a:xfrm>
            <a:off x="3117623" y="2182807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7FF7DC-3CB5-8D7B-F1CD-F54925988195}"/>
              </a:ext>
            </a:extLst>
          </p:cNvPr>
          <p:cNvSpPr txBox="1"/>
          <p:nvPr/>
        </p:nvSpPr>
        <p:spPr>
          <a:xfrm>
            <a:off x="3912833" y="5205227"/>
            <a:ext cx="2135282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Project Schedule &amp; Execution</a:t>
            </a:r>
            <a:endParaRPr lang="ko-KR" altLang="en-US" sz="13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D2AFBCF-B323-93DC-D610-AE7B1F16BE38}"/>
              </a:ext>
            </a:extLst>
          </p:cNvPr>
          <p:cNvSpPr/>
          <p:nvPr/>
        </p:nvSpPr>
        <p:spPr>
          <a:xfrm>
            <a:off x="3129208" y="5136080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5E4A-A729-5513-8D91-FC49227A2262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1EACFC2-1939-5345-8470-AEB9381A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8C5D8-5E1A-4CB8-A6AA-77E8160FCDD8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09452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EABCA9-4E71-DA05-57CB-71101BF2597B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CE850-4E6E-CDB6-7EFF-E485B9DD4773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5359E-2D90-91F1-887A-BF6E832E25B3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84A1-71BB-9772-2D1F-9ECC4DFC3069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3833-CEA3-CB06-09F8-4B35C19AD05A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35665-68FF-162E-857F-0F2DB44CB776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DB7EB-BE48-5C59-C9C2-2720F35D70BA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73238-D896-978F-1623-B72B16C9B4B7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EF24-0ACD-0F42-DE83-DEDE038A9052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7110C-7B66-63C2-0178-CBBDFB1FB8EB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D448-785C-1DCC-EB76-EA9CE6B2242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788FB7-7C0A-65FE-CE80-B8A49F5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18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EF8A9-1297-F779-CDB7-3C7E18F6CE62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/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A22AAC-D652-06ED-16EB-D2CD2F67094C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6C57F881-C234-7E2E-356B-E2B37BCDED5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3E979F4E-5ACB-EF84-ED0C-8B0CD5D1C7B0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D9CFF-BB2D-E734-31FB-39848BB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19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1D7B0-76D6-72B7-59C0-E62A0D718F7B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6D16C-540C-801F-F6C6-F1257CB8F752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순   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0C69B-035F-86E2-EC8E-24003B0EA81E}"/>
              </a:ext>
            </a:extLst>
          </p:cNvPr>
          <p:cNvSpPr txBox="1"/>
          <p:nvPr/>
        </p:nvSpPr>
        <p:spPr>
          <a:xfrm>
            <a:off x="2692878" y="1376413"/>
            <a:ext cx="3262624" cy="33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회차 </a:t>
            </a:r>
            <a:r>
              <a:rPr lang="en-US" altLang="ko-KR" dirty="0">
                <a:latin typeface="+mj-ea"/>
                <a:ea typeface="+mj-ea"/>
              </a:rPr>
              <a:t>Review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R&amp;D Planning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Configuration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Managed Entity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arenR"/>
            </a:pPr>
            <a:r>
              <a:rPr lang="en-US" altLang="ko-KR" dirty="0">
                <a:latin typeface="+mj-ea"/>
                <a:ea typeface="+mj-ea"/>
              </a:rPr>
              <a:t>Systematic Approach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6822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3734"/>
              </p:ext>
            </p:extLst>
          </p:nvPr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9FB90-185A-381E-A261-E641E505303F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003FD-2CC9-CEEE-F7E3-62967F07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20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7AFA2-1367-6C21-C3F0-9CDB5B769C5E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1B7B2-F0BC-F07A-49EB-AA8E604DBE2D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E1B6C5-BED2-D3C1-695A-DAFA6FB1D0F5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82339-477F-23D8-5BC1-AC9F5DD732DA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C8DD237-80CA-24CE-37FF-6941182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21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7430B-066F-F329-2E45-B24E64DA2C6E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BF8577-F6D6-5BD0-070E-C2080D5E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17617"/>
              </p:ext>
            </p:extLst>
          </p:nvPr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09FA8C3A-1876-405E-F394-0C374C55658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F52BE-200F-35CC-FC1D-9CD264B92FCF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470460" y="959271"/>
            <a:ext cx="4256999" cy="419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Technology Category, Knowledge Graph 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5599503" y="3164679"/>
            <a:ext cx="3923000" cy="3063137"/>
            <a:chOff x="7212424" y="1484313"/>
            <a:chExt cx="4531450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24" y="1541835"/>
              <a:ext cx="2178022" cy="3448052"/>
              <a:chOff x="7337935" y="1782640"/>
              <a:chExt cx="2178024" cy="3448050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0"/>
                <a:ext cx="1875625" cy="3448050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" t="898" b="12766"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4" t="35039" r="27361" b="61026"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77" y="1484313"/>
              <a:ext cx="1909197" cy="2950612"/>
              <a:chOff x="10103624" y="1725119"/>
              <a:chExt cx="1909198" cy="295061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80" y="1725119"/>
                <a:ext cx="1906242" cy="105385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6" y="3004947"/>
                <a:ext cx="1819434" cy="591878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74171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3" y="2011241"/>
              <a:ext cx="447185" cy="2012249"/>
              <a:chOff x="9659148" y="2252048"/>
              <a:chExt cx="447432" cy="2012249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 flipV="1">
                <a:off x="9659148" y="3300886"/>
                <a:ext cx="444217" cy="4143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52048"/>
                <a:ext cx="2955" cy="2012249"/>
              </a:xfrm>
              <a:prstGeom prst="bentConnector3">
                <a:avLst>
                  <a:gd name="adj1" fmla="val 9621033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288284" y="1560016"/>
            <a:ext cx="5093027" cy="3737967"/>
            <a:chOff x="347495" y="1915702"/>
            <a:chExt cx="6268341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1656" t="10225" r="76065" b="4243"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41843" t="10225" r="30476" b="4243"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88600" cy="1081036"/>
              <a:chOff x="2088602" y="3901718"/>
              <a:chExt cx="4688600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/>
                <a:srcRect l="44761" t="45915" r="23641" b="42638"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85505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813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5765"/>
                <a:ext cx="268544" cy="6471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4BB9A-86AC-576F-740B-F7453366EFCA}"/>
              </a:ext>
            </a:extLst>
          </p:cNvPr>
          <p:cNvSpPr txBox="1"/>
          <p:nvPr/>
        </p:nvSpPr>
        <p:spPr>
          <a:xfrm>
            <a:off x="50644" y="224870"/>
            <a:ext cx="427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Knowledge</a:t>
            </a:r>
            <a:r>
              <a:rPr kumimoji="1" lang="ko-KR" altLang="en-US" sz="2000" b="1" dirty="0">
                <a:latin typeface="+mn-ea"/>
                <a:cs typeface="Pretendard" panose="02000503000000020004" pitchFamily="50" charset="-127"/>
              </a:rPr>
              <a:t> </a:t>
            </a:r>
            <a:endParaRPr kumimoji="1" lang="en-US" altLang="ko-KR" sz="2000" b="1" dirty="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98E95-B9ED-0C01-5D52-58678B0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23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9DC2C-379B-14D8-5433-7C79F8F4E450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44FE378-540C-5338-67C2-DAC80C3195C1}"/>
              </a:ext>
            </a:extLst>
          </p:cNvPr>
          <p:cNvSpPr/>
          <p:nvPr/>
        </p:nvSpPr>
        <p:spPr>
          <a:xfrm>
            <a:off x="842523" y="1629745"/>
            <a:ext cx="8195428" cy="4374688"/>
          </a:xfrm>
          <a:prstGeom prst="roundRect">
            <a:avLst>
              <a:gd name="adj" fmla="val 624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67BB75-3B4C-50E2-07DA-344C3254AA26}"/>
              </a:ext>
            </a:extLst>
          </p:cNvPr>
          <p:cNvSpPr/>
          <p:nvPr/>
        </p:nvSpPr>
        <p:spPr>
          <a:xfrm>
            <a:off x="3244395" y="2305678"/>
            <a:ext cx="1185681" cy="1982189"/>
          </a:xfrm>
          <a:prstGeom prst="roundRect">
            <a:avLst>
              <a:gd name="adj" fmla="val 11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41339-DDF6-E0B8-2CDF-750659D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7B466-4955-3791-F6F6-2DAFD3FAAF67}"/>
              </a:ext>
            </a:extLst>
          </p:cNvPr>
          <p:cNvSpPr txBox="1"/>
          <p:nvPr/>
        </p:nvSpPr>
        <p:spPr>
          <a:xfrm>
            <a:off x="3284096" y="2657828"/>
            <a:ext cx="1084272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Project Pools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Plan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On Going</a:t>
            </a:r>
          </a:p>
          <a:p>
            <a:pPr marL="232172" indent="-86420">
              <a:buFontTx/>
              <a:buChar char="-"/>
            </a:pPr>
            <a:endParaRPr lang="en-US" altLang="ko-KR" sz="1138" dirty="0"/>
          </a:p>
          <a:p>
            <a:pPr algn="ctr"/>
            <a:r>
              <a:rPr lang="en-US" altLang="ko-KR" sz="1138" dirty="0"/>
              <a:t>Resource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Portfolio 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Cash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3BDA-C807-8855-960F-08640A180CD5}"/>
              </a:ext>
            </a:extLst>
          </p:cNvPr>
          <p:cNvSpPr txBox="1"/>
          <p:nvPr/>
        </p:nvSpPr>
        <p:spPr>
          <a:xfrm>
            <a:off x="7374007" y="1822566"/>
            <a:ext cx="1377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Business Model</a:t>
            </a:r>
            <a:endParaRPr lang="ko-KR" alt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FF207-0045-D104-2EAF-E8F9A65CD2C3}"/>
              </a:ext>
            </a:extLst>
          </p:cNvPr>
          <p:cNvSpPr txBox="1"/>
          <p:nvPr/>
        </p:nvSpPr>
        <p:spPr>
          <a:xfrm>
            <a:off x="1421548" y="2341042"/>
            <a:ext cx="94288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Strategy</a:t>
            </a:r>
          </a:p>
          <a:p>
            <a:pPr algn="ctr"/>
            <a:r>
              <a:rPr lang="en-US" altLang="ko-KR" sz="1138" dirty="0"/>
              <a:t>(Top Down)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DFCF-C6D0-AF2E-D138-2898C2D52F96}"/>
              </a:ext>
            </a:extLst>
          </p:cNvPr>
          <p:cNvSpPr txBox="1"/>
          <p:nvPr/>
        </p:nvSpPr>
        <p:spPr>
          <a:xfrm>
            <a:off x="1379327" y="3571039"/>
            <a:ext cx="116410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외부 제안</a:t>
            </a:r>
            <a:r>
              <a:rPr lang="en-US" altLang="ko-KR" sz="1138" dirty="0"/>
              <a:t>/</a:t>
            </a:r>
            <a:r>
              <a:rPr lang="ko-KR" altLang="en-US" sz="1138" dirty="0"/>
              <a:t>공모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E4AE-A0E8-A45E-C0FD-FA048E3C26D5}"/>
              </a:ext>
            </a:extLst>
          </p:cNvPr>
          <p:cNvSpPr txBox="1"/>
          <p:nvPr/>
        </p:nvSpPr>
        <p:spPr>
          <a:xfrm>
            <a:off x="1507729" y="4030137"/>
            <a:ext cx="7681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/>
              <a:t>벤처기업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5EEF-7A9E-E6BB-507C-B7E220C5DC00}"/>
              </a:ext>
            </a:extLst>
          </p:cNvPr>
          <p:cNvSpPr txBox="1"/>
          <p:nvPr/>
        </p:nvSpPr>
        <p:spPr>
          <a:xfrm>
            <a:off x="5158139" y="2289784"/>
            <a:ext cx="81464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 In</a:t>
            </a:r>
            <a:endParaRPr lang="ko-KR" altLang="en-US" sz="113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C1038-DA0D-A911-D2E6-3869DBDA5032}"/>
              </a:ext>
            </a:extLst>
          </p:cNvPr>
          <p:cNvSpPr txBox="1"/>
          <p:nvPr/>
        </p:nvSpPr>
        <p:spPr>
          <a:xfrm>
            <a:off x="5101680" y="2772987"/>
            <a:ext cx="9476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Outsourcing</a:t>
            </a:r>
            <a:endParaRPr lang="ko-KR" altLang="en-US" sz="113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343-1304-CAFB-365F-9A0400CCA115}"/>
              </a:ext>
            </a:extLst>
          </p:cNvPr>
          <p:cNvSpPr txBox="1"/>
          <p:nvPr/>
        </p:nvSpPr>
        <p:spPr>
          <a:xfrm>
            <a:off x="2817118" y="5293342"/>
            <a:ext cx="204254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Outsourcing Vendor Long List</a:t>
            </a:r>
          </a:p>
          <a:p>
            <a:pPr algn="ctr"/>
            <a:r>
              <a:rPr lang="en-US" altLang="ko-KR" sz="1138" dirty="0"/>
              <a:t>(</a:t>
            </a:r>
            <a:r>
              <a:rPr lang="ko-KR" altLang="en-US" sz="1138" dirty="0"/>
              <a:t>학교</a:t>
            </a:r>
            <a:r>
              <a:rPr lang="en-US" altLang="ko-KR" sz="1138" dirty="0"/>
              <a:t>, </a:t>
            </a:r>
            <a:r>
              <a:rPr lang="ko-KR" altLang="en-US" sz="1138" dirty="0"/>
              <a:t>연구소</a:t>
            </a:r>
            <a:r>
              <a:rPr lang="en-US" altLang="ko-KR" sz="1138" dirty="0"/>
              <a:t>, </a:t>
            </a:r>
            <a:r>
              <a:rPr lang="ko-KR" altLang="en-US" sz="1138" dirty="0"/>
              <a:t>벤처기업</a:t>
            </a:r>
            <a:r>
              <a:rPr lang="en-US" altLang="ko-KR" sz="1138" dirty="0"/>
              <a:t>, etc.)</a:t>
            </a:r>
            <a:endParaRPr lang="ko-KR" altLang="en-US" sz="113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3460D-F8A0-D9C4-6B95-B82D4684C743}"/>
              </a:ext>
            </a:extLst>
          </p:cNvPr>
          <p:cNvSpPr txBox="1"/>
          <p:nvPr/>
        </p:nvSpPr>
        <p:spPr>
          <a:xfrm>
            <a:off x="5084367" y="3968862"/>
            <a:ext cx="91403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기술거래소</a:t>
            </a:r>
            <a:endParaRPr lang="en-US" altLang="ko-KR" sz="113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CE27-A051-FBDC-55CE-5C587A1BB989}"/>
              </a:ext>
            </a:extLst>
          </p:cNvPr>
          <p:cNvSpPr txBox="1"/>
          <p:nvPr/>
        </p:nvSpPr>
        <p:spPr>
          <a:xfrm>
            <a:off x="7773857" y="2204831"/>
            <a:ext cx="67518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Spin-off</a:t>
            </a:r>
            <a:endParaRPr lang="ko-KR" altLang="en-US" sz="113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F625B-4C9B-2A2D-5B67-1B2A5465DD91}"/>
              </a:ext>
            </a:extLst>
          </p:cNvPr>
          <p:cNvSpPr txBox="1"/>
          <p:nvPr/>
        </p:nvSpPr>
        <p:spPr>
          <a:xfrm>
            <a:off x="7773857" y="2699761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벤처투자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6B94-091D-EBD0-331B-7B17EF9FBEB1}"/>
              </a:ext>
            </a:extLst>
          </p:cNvPr>
          <p:cNvSpPr txBox="1"/>
          <p:nvPr/>
        </p:nvSpPr>
        <p:spPr>
          <a:xfrm>
            <a:off x="7852582" y="3147921"/>
            <a:ext cx="4956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M&amp;A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51F63-1524-DE21-E74F-E5CB51416345}"/>
              </a:ext>
            </a:extLst>
          </p:cNvPr>
          <p:cNvSpPr txBox="1"/>
          <p:nvPr/>
        </p:nvSpPr>
        <p:spPr>
          <a:xfrm>
            <a:off x="1406741" y="2947090"/>
            <a:ext cx="97013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내부제안</a:t>
            </a:r>
            <a:endParaRPr lang="en-US" altLang="ko-KR" sz="1138" dirty="0"/>
          </a:p>
          <a:p>
            <a:pPr algn="ctr"/>
            <a:r>
              <a:rPr lang="en-US" altLang="ko-KR" sz="1138" dirty="0"/>
              <a:t>(Bottom Up)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3DA81-55C1-5C81-6B4D-1D7BF24B108E}"/>
              </a:ext>
            </a:extLst>
          </p:cNvPr>
          <p:cNvSpPr txBox="1"/>
          <p:nvPr/>
        </p:nvSpPr>
        <p:spPr>
          <a:xfrm>
            <a:off x="3136561" y="4634223"/>
            <a:ext cx="1401346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Intelligence</a:t>
            </a:r>
          </a:p>
          <a:p>
            <a:pPr algn="ctr"/>
            <a:r>
              <a:rPr lang="en-US" altLang="ko-KR" sz="1138" dirty="0"/>
              <a:t>(Risk,</a:t>
            </a:r>
            <a:r>
              <a:rPr lang="ko-KR" altLang="en-US" sz="1138" dirty="0"/>
              <a:t> </a:t>
            </a:r>
            <a:r>
              <a:rPr lang="en-US" altLang="ko-KR" sz="1138" dirty="0"/>
              <a:t>Opportunity)</a:t>
            </a:r>
            <a:endParaRPr lang="ko-KR" altLang="en-US" sz="11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6C9B4-6F30-3DF7-92C3-93CE488FCBD5}"/>
              </a:ext>
            </a:extLst>
          </p:cNvPr>
          <p:cNvSpPr txBox="1"/>
          <p:nvPr/>
        </p:nvSpPr>
        <p:spPr>
          <a:xfrm>
            <a:off x="5158139" y="3502106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공동연구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02D7-AB8F-0B86-6FAC-6564493C3B12}"/>
              </a:ext>
            </a:extLst>
          </p:cNvPr>
          <p:cNvSpPr txBox="1"/>
          <p:nvPr/>
        </p:nvSpPr>
        <p:spPr>
          <a:xfrm>
            <a:off x="7773856" y="3587698"/>
            <a:ext cx="90922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</a:t>
            </a:r>
            <a:r>
              <a:rPr lang="ko-KR" altLang="en-US" sz="1138" dirty="0"/>
              <a:t> </a:t>
            </a:r>
            <a:r>
              <a:rPr lang="en-US" altLang="ko-KR" sz="1138" dirty="0"/>
              <a:t>Out</a:t>
            </a:r>
            <a:endParaRPr lang="ko-KR" altLang="en-US" sz="113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47196-5A5E-11CF-1B0E-AFF76FF1D054}"/>
              </a:ext>
            </a:extLst>
          </p:cNvPr>
          <p:cNvSpPr txBox="1"/>
          <p:nvPr/>
        </p:nvSpPr>
        <p:spPr>
          <a:xfrm>
            <a:off x="7789183" y="4158235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합작투자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2A23DD-5140-B06A-5D15-CE3205DBB0D3}"/>
              </a:ext>
            </a:extLst>
          </p:cNvPr>
          <p:cNvCxnSpPr/>
          <p:nvPr/>
        </p:nvCxnSpPr>
        <p:spPr>
          <a:xfrm flipV="1">
            <a:off x="2375847" y="2539853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3FECD0-7E2C-F417-8AA2-C5CF82786367}"/>
              </a:ext>
            </a:extLst>
          </p:cNvPr>
          <p:cNvCxnSpPr/>
          <p:nvPr/>
        </p:nvCxnSpPr>
        <p:spPr>
          <a:xfrm flipV="1">
            <a:off x="2351299" y="3095358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0D49BF-6508-65EF-1233-C7357EA1FC87}"/>
              </a:ext>
            </a:extLst>
          </p:cNvPr>
          <p:cNvCxnSpPr/>
          <p:nvPr/>
        </p:nvCxnSpPr>
        <p:spPr>
          <a:xfrm flipV="1">
            <a:off x="2492631" y="3668800"/>
            <a:ext cx="64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BD179-336B-2363-E9FE-918F157452A9}"/>
              </a:ext>
            </a:extLst>
          </p:cNvPr>
          <p:cNvCxnSpPr/>
          <p:nvPr/>
        </p:nvCxnSpPr>
        <p:spPr>
          <a:xfrm flipV="1">
            <a:off x="2380172" y="4128491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B7D0A6-17BF-C726-A256-0F6E810B6123}"/>
              </a:ext>
            </a:extLst>
          </p:cNvPr>
          <p:cNvCxnSpPr/>
          <p:nvPr/>
        </p:nvCxnSpPr>
        <p:spPr>
          <a:xfrm flipH="1">
            <a:off x="4538337" y="2414818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D77070-B97D-B49F-B53E-457CDD14A0FF}"/>
              </a:ext>
            </a:extLst>
          </p:cNvPr>
          <p:cNvCxnSpPr/>
          <p:nvPr/>
        </p:nvCxnSpPr>
        <p:spPr>
          <a:xfrm flipH="1">
            <a:off x="4545997" y="2915927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9BBDBC-401B-7D8F-E615-CC17A79F86B6}"/>
              </a:ext>
            </a:extLst>
          </p:cNvPr>
          <p:cNvCxnSpPr/>
          <p:nvPr/>
        </p:nvCxnSpPr>
        <p:spPr>
          <a:xfrm flipH="1">
            <a:off x="4573138" y="3632314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92E12-6114-E70D-C822-EC79E3488218}"/>
              </a:ext>
            </a:extLst>
          </p:cNvPr>
          <p:cNvCxnSpPr/>
          <p:nvPr/>
        </p:nvCxnSpPr>
        <p:spPr>
          <a:xfrm flipH="1">
            <a:off x="4573138" y="4083753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71E765-1DE7-7763-013F-4C4BA16DF5FF}"/>
              </a:ext>
            </a:extLst>
          </p:cNvPr>
          <p:cNvCxnSpPr>
            <a:stCxn id="19" idx="0"/>
          </p:cNvCxnSpPr>
          <p:nvPr/>
        </p:nvCxnSpPr>
        <p:spPr>
          <a:xfrm flipV="1">
            <a:off x="3837234" y="4395984"/>
            <a:ext cx="0" cy="23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CED09B-8470-8570-F08E-FB697E9C4E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3837234" y="5076780"/>
            <a:ext cx="1158" cy="2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1718F0-36BF-ABB7-596E-BC05DECA95F8}"/>
              </a:ext>
            </a:extLst>
          </p:cNvPr>
          <p:cNvSpPr/>
          <p:nvPr/>
        </p:nvSpPr>
        <p:spPr>
          <a:xfrm>
            <a:off x="1248463" y="2013480"/>
            <a:ext cx="5269583" cy="37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319EC-1921-D3B9-1BE4-19A7FA7BCE9F}"/>
              </a:ext>
            </a:extLst>
          </p:cNvPr>
          <p:cNvSpPr txBox="1"/>
          <p:nvPr/>
        </p:nvSpPr>
        <p:spPr>
          <a:xfrm>
            <a:off x="3335081" y="1822566"/>
            <a:ext cx="9765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R&amp;D</a:t>
            </a:r>
            <a:endParaRPr lang="ko-KR" altLang="en-US" sz="13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64313-32DC-C4A0-173F-5552E294E98E}"/>
              </a:ext>
            </a:extLst>
          </p:cNvPr>
          <p:cNvCxnSpPr>
            <a:cxnSpLocks/>
          </p:cNvCxnSpPr>
          <p:nvPr/>
        </p:nvCxnSpPr>
        <p:spPr>
          <a:xfrm>
            <a:off x="6632935" y="2329865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E0ABF1-DECD-7D88-5930-2DFFE43E913C}"/>
              </a:ext>
            </a:extLst>
          </p:cNvPr>
          <p:cNvCxnSpPr>
            <a:cxnSpLocks/>
          </p:cNvCxnSpPr>
          <p:nvPr/>
        </p:nvCxnSpPr>
        <p:spPr>
          <a:xfrm>
            <a:off x="6616878" y="2818944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378754-0119-FF17-A6F4-3D1602F1FB71}"/>
              </a:ext>
            </a:extLst>
          </p:cNvPr>
          <p:cNvCxnSpPr>
            <a:cxnSpLocks/>
          </p:cNvCxnSpPr>
          <p:nvPr/>
        </p:nvCxnSpPr>
        <p:spPr>
          <a:xfrm>
            <a:off x="6632935" y="3723188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9338EC-61BD-1AC6-AD42-2DCCD1FD28C8}"/>
              </a:ext>
            </a:extLst>
          </p:cNvPr>
          <p:cNvCxnSpPr>
            <a:cxnSpLocks/>
          </p:cNvCxnSpPr>
          <p:nvPr/>
        </p:nvCxnSpPr>
        <p:spPr>
          <a:xfrm>
            <a:off x="6632935" y="4266107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EA2547-B803-9793-A052-C4540D58A4F9}"/>
              </a:ext>
            </a:extLst>
          </p:cNvPr>
          <p:cNvCxnSpPr>
            <a:cxnSpLocks/>
          </p:cNvCxnSpPr>
          <p:nvPr/>
        </p:nvCxnSpPr>
        <p:spPr>
          <a:xfrm>
            <a:off x="4583357" y="3278841"/>
            <a:ext cx="3012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5402D8-09A8-6401-F609-567D92396DE6}"/>
              </a:ext>
            </a:extLst>
          </p:cNvPr>
          <p:cNvSpPr txBox="1"/>
          <p:nvPr/>
        </p:nvSpPr>
        <p:spPr>
          <a:xfrm>
            <a:off x="4426324" y="1453881"/>
            <a:ext cx="14598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Innovation</a:t>
            </a:r>
            <a:endParaRPr lang="ko-KR" altLang="en-US" sz="1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FE44C-5F8F-CF33-669B-20CE9B2AD784}"/>
              </a:ext>
            </a:extLst>
          </p:cNvPr>
          <p:cNvSpPr txBox="1"/>
          <p:nvPr/>
        </p:nvSpPr>
        <p:spPr>
          <a:xfrm>
            <a:off x="50644" y="224870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Open Innovation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EAC08-E538-BA1F-495C-30B604412E57}"/>
              </a:ext>
            </a:extLst>
          </p:cNvPr>
          <p:cNvSpPr txBox="1"/>
          <p:nvPr/>
        </p:nvSpPr>
        <p:spPr>
          <a:xfrm>
            <a:off x="8711195" y="257899"/>
            <a:ext cx="11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/>
              <a:t>1</a:t>
            </a:r>
            <a:r>
              <a:rPr lang="ko-KR" altLang="en-US" sz="1600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0705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B6A91D-9C7C-6ED9-2C61-C4C5E39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3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C4CA4-7CED-1F54-E563-FCCFF4099229}"/>
              </a:ext>
            </a:extLst>
          </p:cNvPr>
          <p:cNvSpPr txBox="1"/>
          <p:nvPr/>
        </p:nvSpPr>
        <p:spPr>
          <a:xfrm>
            <a:off x="55627" y="196343"/>
            <a:ext cx="5012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Track #2 ; MOT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시스템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운영체계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6DAC2-6767-B8B6-3D0D-33AEC238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73041"/>
              </p:ext>
            </p:extLst>
          </p:nvPr>
        </p:nvGraphicFramePr>
        <p:xfrm>
          <a:off x="860833" y="1797079"/>
          <a:ext cx="8184334" cy="4144286"/>
        </p:xfrm>
        <a:graphic>
          <a:graphicData uri="http://schemas.openxmlformats.org/drawingml/2006/table">
            <a:tbl>
              <a:tblPr/>
              <a:tblGrid>
                <a:gridCol w="4067302">
                  <a:extLst>
                    <a:ext uri="{9D8B030D-6E8A-4147-A177-3AD203B41FA5}">
                      <a16:colId xmlns:a16="http://schemas.microsoft.com/office/drawing/2014/main" val="400898490"/>
                    </a:ext>
                  </a:extLst>
                </a:gridCol>
                <a:gridCol w="4117032">
                  <a:extLst>
                    <a:ext uri="{9D8B030D-6E8A-4147-A177-3AD203B41FA5}">
                      <a16:colId xmlns:a16="http://schemas.microsoft.com/office/drawing/2014/main" val="2617114685"/>
                    </a:ext>
                  </a:extLst>
                </a:gridCol>
              </a:tblGrid>
              <a:tr h="5707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주제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66972"/>
                  </a:ext>
                </a:extLst>
              </a:tr>
              <a:tr h="716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운영에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산업군별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발전단계별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사업모델별 등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개별 기업의 특성을 고려한  맞춤형 관리체계에 대한 이해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AIX, DX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최신 흐름에 대한 시스템적 측면에서의 이해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시스템에 대한 이해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6910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관리에 대한 시스템적 이해</a:t>
                      </a:r>
                      <a:endParaRPr lang="en-US" altLang="ko-KR" sz="1400" b="1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(Intelligence, PRM,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 Pool)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063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관리에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(KMS, HR, TT, WBS, Knowledge Graph,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677366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사례</a:t>
                      </a: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176720"/>
                  </a:ext>
                </a:extLst>
              </a:tr>
              <a:tr h="647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관리시스템 구축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운영상 주요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 또는 운영 과정에서 발생하는 문제점에 대한 내용 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7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019A27-F2AB-E2BE-E42C-1502F187371F}"/>
              </a:ext>
            </a:extLst>
          </p:cNvPr>
          <p:cNvSpPr txBox="1"/>
          <p:nvPr/>
        </p:nvSpPr>
        <p:spPr>
          <a:xfrm>
            <a:off x="936949" y="836324"/>
            <a:ext cx="808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기업이나 연구소등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조직 </a:t>
            </a:r>
            <a:r>
              <a:rPr lang="en-US" altLang="ko-KR" sz="1600" b="1" dirty="0">
                <a:latin typeface="+mj-ea"/>
                <a:ea typeface="+mj-ea"/>
              </a:rPr>
              <a:t>Level</a:t>
            </a:r>
            <a:r>
              <a:rPr lang="ko-KR" altLang="en-US" sz="1600" b="1" dirty="0">
                <a:latin typeface="+mj-ea"/>
                <a:ea typeface="+mj-ea"/>
              </a:rPr>
              <a:t>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체계를 안정적으로 갖추기 위한 기본지식과 구축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운영 과정에서 발생하는 </a:t>
            </a:r>
            <a:r>
              <a:rPr lang="en-US" altLang="ko-KR" sz="1600" b="1" dirty="0">
                <a:latin typeface="+mj-ea"/>
                <a:ea typeface="+mj-ea"/>
              </a:rPr>
              <a:t>Issue</a:t>
            </a:r>
            <a:r>
              <a:rPr lang="ko-KR" altLang="en-US" sz="1600" b="1" dirty="0">
                <a:latin typeface="+mj-ea"/>
                <a:ea typeface="+mj-ea"/>
              </a:rPr>
              <a:t>들에 대한 다양한 해결안 공유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F9DDB-EA3E-B51F-C368-E9BF9E353698}"/>
              </a:ext>
            </a:extLst>
          </p:cNvPr>
          <p:cNvSpPr txBox="1"/>
          <p:nvPr/>
        </p:nvSpPr>
        <p:spPr>
          <a:xfrm>
            <a:off x="128742" y="279093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R&amp;D </a:t>
            </a:r>
            <a:r>
              <a:rPr lang="ko-KR" altLang="en-US" sz="2000" b="1" dirty="0">
                <a:latin typeface="+mj-ea"/>
                <a:ea typeface="+mj-ea"/>
              </a:rPr>
              <a:t>환경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9955-EF8C-D011-BBF5-0C8AE7D39827}"/>
              </a:ext>
            </a:extLst>
          </p:cNvPr>
          <p:cNvSpPr txBox="1"/>
          <p:nvPr/>
        </p:nvSpPr>
        <p:spPr>
          <a:xfrm>
            <a:off x="1433921" y="1261597"/>
            <a:ext cx="6903300" cy="433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글로벌 무한 경쟁</a:t>
            </a:r>
            <a:r>
              <a:rPr lang="en-US" altLang="ko-KR" sz="1600" dirty="0"/>
              <a:t>; </a:t>
            </a:r>
            <a:r>
              <a:rPr lang="en-US" altLang="ko-KR" sz="1400" b="1" dirty="0"/>
              <a:t>First Mover- </a:t>
            </a:r>
            <a:r>
              <a:rPr lang="ko-KR" altLang="en-US" sz="1400" b="1" dirty="0"/>
              <a:t>시장과 기술에 대한 전략적 </a:t>
            </a:r>
            <a:r>
              <a:rPr lang="en-US" altLang="ko-KR" sz="1400" b="1" dirty="0"/>
              <a:t>Insight</a:t>
            </a: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 산업구조 와해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산업간 경계가 없어지고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무한경쟁 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변화의 속도가 임계점을 지나 매우 빠르게 진행</a:t>
            </a:r>
            <a:endParaRPr lang="en-US" altLang="ko-KR" sz="1400" dirty="0"/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R&amp;D Transformation; </a:t>
            </a:r>
            <a:r>
              <a:rPr lang="ko-KR" altLang="en-US" sz="1400" b="1" dirty="0"/>
              <a:t>기술개발에서 획득으로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In House</a:t>
            </a:r>
            <a:r>
              <a:rPr lang="ko-KR" altLang="en-US" sz="1600" dirty="0"/>
              <a:t> </a:t>
            </a:r>
            <a:r>
              <a:rPr lang="en-US" altLang="ko-KR" sz="1600" dirty="0"/>
              <a:t>R&amp;D</a:t>
            </a:r>
            <a:r>
              <a:rPr lang="ko-KR" altLang="en-US" sz="1600" dirty="0"/>
              <a:t> </a:t>
            </a:r>
            <a:r>
              <a:rPr lang="en-US" altLang="ko-KR" sz="1600" dirty="0"/>
              <a:t>-&gt; Open R&amp;D/Innovation -&gt; Investment-Driven R&amp;D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고용문화의 변화</a:t>
            </a:r>
            <a:r>
              <a:rPr lang="en-US" altLang="ko-KR" sz="1600" dirty="0"/>
              <a:t>; </a:t>
            </a:r>
            <a:r>
              <a:rPr lang="ko-KR" altLang="en-US" sz="1400" b="1" dirty="0"/>
              <a:t>사람중심에서 시스템 중심으로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MZ</a:t>
            </a:r>
            <a:r>
              <a:rPr lang="ko-KR" altLang="en-US" sz="1400" dirty="0"/>
              <a:t>세대를 중심으로 평생직장 및 </a:t>
            </a:r>
            <a:r>
              <a:rPr lang="ko-KR" altLang="en-US" sz="1400" dirty="0" err="1"/>
              <a:t>오너쉽</a:t>
            </a:r>
            <a:r>
              <a:rPr lang="ko-KR" altLang="en-US" sz="1400" dirty="0"/>
              <a:t> 개념의 변화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사회기반문화</a:t>
            </a:r>
            <a:r>
              <a:rPr lang="en-US" altLang="ko-KR" sz="1400" dirty="0"/>
              <a:t>; Gig Economy, </a:t>
            </a:r>
            <a:r>
              <a:rPr lang="ko-KR" altLang="en-US" sz="1400" dirty="0"/>
              <a:t> </a:t>
            </a:r>
            <a:r>
              <a:rPr lang="en-US" altLang="ko-KR" sz="1400" dirty="0"/>
              <a:t>Career Nomad 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연구기획 역할 </a:t>
            </a:r>
            <a:r>
              <a:rPr lang="en-US" altLang="ko-KR" sz="1600" dirty="0"/>
              <a:t>; </a:t>
            </a:r>
            <a:r>
              <a:rPr lang="ko-KR" altLang="en-US" sz="1400" b="1" dirty="0"/>
              <a:t>기획의 전문성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체계적 접근 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R&amp;D </a:t>
            </a:r>
            <a:r>
              <a:rPr lang="ko-KR" altLang="en-US" sz="1400" dirty="0"/>
              <a:t>기획업무에 대한 인식</a:t>
            </a:r>
            <a:r>
              <a:rPr lang="en-US" altLang="ko-KR" sz="1400" dirty="0"/>
              <a:t> </a:t>
            </a:r>
            <a:r>
              <a:rPr lang="ko-KR" altLang="en-US" sz="1400" dirty="0"/>
              <a:t>변화 및 전문성 제고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사람</a:t>
            </a:r>
            <a:r>
              <a:rPr lang="en-US" altLang="ko-KR" sz="1400" dirty="0"/>
              <a:t>/</a:t>
            </a:r>
            <a:r>
              <a:rPr lang="ko-KR" altLang="en-US" sz="1400" dirty="0"/>
              <a:t>조직 중심에서 </a:t>
            </a:r>
            <a:r>
              <a:rPr lang="en-US" altLang="ko-KR" sz="1400" dirty="0"/>
              <a:t>Function </a:t>
            </a:r>
            <a:r>
              <a:rPr lang="ko-KR" altLang="en-US" sz="1400" dirty="0"/>
              <a:t>중심으로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r>
              <a:rPr lang="ko-KR" altLang="en-US" sz="1400" dirty="0"/>
              <a:t>의 객체화 </a:t>
            </a:r>
            <a:r>
              <a:rPr lang="en-US" altLang="ko-KR" sz="14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1D5C5-827F-A297-5F34-1E62175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0309A-FC80-38BD-B46E-A3280084CC44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4844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16B2-8ADB-C542-DD6E-82919685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1DCC38-AEBB-CCD3-EF91-057727FE2DE3}"/>
              </a:ext>
            </a:extLst>
          </p:cNvPr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553B43-A286-FDAC-AA44-925709DBDB45}"/>
                </a:ext>
              </a:extLst>
            </p:cNvPr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FA034095-F98F-B93A-EA01-DD32797B4573}"/>
                  </a:ext>
                </a:extLst>
              </p:cNvPr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99D2A4C-A635-EE94-DF16-0340453C11CE}"/>
                  </a:ext>
                </a:extLst>
              </p:cNvPr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75E9CE9-34D8-28B4-0EF1-C6D31347AD77}"/>
                  </a:ext>
                </a:extLst>
              </p:cNvPr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BA64C09-2756-97CC-C84E-2A1B70B62113}"/>
                    </a:ext>
                  </a:extLst>
                </p:cNvPr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289C77E5-8973-1FB9-A8D6-995BD90FFEBA}"/>
                      </a:ext>
                    </a:extLst>
                  </p:cNvPr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FFA8A105-08F0-F70B-253B-9C7BFF45E75D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C4E7559-ECF7-7889-7666-36D82955FA93}"/>
                    </a:ext>
                  </a:extLst>
                </p:cNvPr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3E0A42B-6974-319C-3FBA-19EA6D6DED18}"/>
                      </a:ext>
                    </a:extLst>
                  </p:cNvPr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B5C6F98D-D49D-5F0C-6092-BE91F0E1732B}"/>
                      </a:ext>
                    </a:extLst>
                  </p:cNvPr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2C63945-8807-BAD2-02DD-3DB6C0E29998}"/>
                    </a:ext>
                  </a:extLst>
                </p:cNvPr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7305138F-84E3-5329-B6EC-7F0BA57F9D6F}"/>
                      </a:ext>
                    </a:extLst>
                  </p:cNvPr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43C5C45-B76C-7C1B-8159-387D30CB8B2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DCD451E-A2E4-C60C-A7D7-76B793776F43}"/>
                    </a:ext>
                  </a:extLst>
                </p:cNvPr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C8BFDF3-07D1-C4B5-158E-650181BB97BC}"/>
                      </a:ext>
                    </a:extLst>
                  </p:cNvPr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D92E5B61-F668-6D9C-3F7C-68ED7181D13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8DF3F3D-AD11-6594-1ACE-387698881C3A}"/>
                </a:ext>
              </a:extLst>
            </p:cNvPr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4337BA-0DEB-BEAC-A87E-15F4A8ECF1DF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FF1586-7061-43FA-E554-2DC0F56BE58E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6311-1E81-966E-666F-64811EF9F454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13541-94E7-96B8-6C35-5654FC3D8942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D3C5-0228-D966-D2D6-0A88CBC29463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CD015-1F5A-24D0-CBB7-C20F240E81CE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A97C-61D4-80F9-428B-E4E8CBD89405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C6F3-04EC-813F-8FC3-EC134A6668C2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AFD9F-8991-C3CC-4611-7B9321238A00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6070F-005F-B2B1-449B-8ABFA181869F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1BFD4-5810-B046-DC2D-C556B6D25751}"/>
              </a:ext>
            </a:extLst>
          </p:cNvPr>
          <p:cNvSpPr txBox="1"/>
          <p:nvPr/>
        </p:nvSpPr>
        <p:spPr>
          <a:xfrm>
            <a:off x="120354" y="224453"/>
            <a:ext cx="3009991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R&amp;D 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CBD6D8D-33D6-15F7-232A-CE2B8070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6871" y="6589068"/>
            <a:ext cx="248786" cy="230832"/>
          </a:xfrm>
        </p:spPr>
        <p:txBody>
          <a:bodyPr/>
          <a:lstStyle/>
          <a:p>
            <a:fld id="{F9FE87CC-5144-41FF-ACA2-A7ED5EFCCD4E}" type="slidenum">
              <a:rPr lang="en-US" altLang="ko-KR" b="0" smtClean="0">
                <a:solidFill>
                  <a:srgbClr val="000000"/>
                </a:solidFill>
              </a:rPr>
              <a:pPr/>
              <a:t>5</a:t>
            </a:fld>
            <a:endParaRPr lang="en-US" altLang="ko-KR" b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3D9AA-D757-5A4C-D060-A2D5DDF0A0AA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618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9F68-8F2E-8360-3AE9-A5B89C59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710D2-7E42-8744-66E8-F7F14B5C6A47}"/>
              </a:ext>
            </a:extLst>
          </p:cNvPr>
          <p:cNvSpPr txBox="1"/>
          <p:nvPr/>
        </p:nvSpPr>
        <p:spPr>
          <a:xfrm>
            <a:off x="19250" y="281540"/>
            <a:ext cx="2289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Spectrum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1F6D58-5FA4-2699-2FB4-0F8BFB7AE50E}"/>
              </a:ext>
            </a:extLst>
          </p:cNvPr>
          <p:cNvSpPr>
            <a:spLocks noEditPoints="1"/>
          </p:cNvSpPr>
          <p:nvPr/>
        </p:nvSpPr>
        <p:spPr bwMode="auto">
          <a:xfrm>
            <a:off x="2977632" y="1909110"/>
            <a:ext cx="73025" cy="3312000"/>
          </a:xfrm>
          <a:custGeom>
            <a:avLst/>
            <a:gdLst>
              <a:gd name="T0" fmla="*/ 29 w 46"/>
              <a:gd name="T1" fmla="*/ 32 h 1319"/>
              <a:gd name="T2" fmla="*/ 29 w 46"/>
              <a:gd name="T3" fmla="*/ 1282 h 1319"/>
              <a:gd name="T4" fmla="*/ 18 w 46"/>
              <a:gd name="T5" fmla="*/ 1282 h 1319"/>
              <a:gd name="T6" fmla="*/ 18 w 46"/>
              <a:gd name="T7" fmla="*/ 32 h 1319"/>
              <a:gd name="T8" fmla="*/ 29 w 46"/>
              <a:gd name="T9" fmla="*/ 32 h 1319"/>
              <a:gd name="T10" fmla="*/ 0 w 46"/>
              <a:gd name="T11" fmla="*/ 42 h 1319"/>
              <a:gd name="T12" fmla="*/ 23 w 46"/>
              <a:gd name="T13" fmla="*/ 0 h 1319"/>
              <a:gd name="T14" fmla="*/ 46 w 46"/>
              <a:gd name="T15" fmla="*/ 42 h 1319"/>
              <a:gd name="T16" fmla="*/ 0 w 46"/>
              <a:gd name="T17" fmla="*/ 42 h 1319"/>
              <a:gd name="T18" fmla="*/ 46 w 46"/>
              <a:gd name="T19" fmla="*/ 1276 h 1319"/>
              <a:gd name="T20" fmla="*/ 23 w 46"/>
              <a:gd name="T21" fmla="*/ 1319 h 1319"/>
              <a:gd name="T22" fmla="*/ 0 w 46"/>
              <a:gd name="T23" fmla="*/ 1276 h 1319"/>
              <a:gd name="T24" fmla="*/ 46 w 46"/>
              <a:gd name="T25" fmla="*/ 1276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1319">
                <a:moveTo>
                  <a:pt x="29" y="32"/>
                </a:moveTo>
                <a:lnTo>
                  <a:pt x="29" y="1282"/>
                </a:lnTo>
                <a:lnTo>
                  <a:pt x="18" y="1282"/>
                </a:lnTo>
                <a:lnTo>
                  <a:pt x="18" y="32"/>
                </a:lnTo>
                <a:lnTo>
                  <a:pt x="29" y="32"/>
                </a:lnTo>
                <a:close/>
                <a:moveTo>
                  <a:pt x="0" y="42"/>
                </a:moveTo>
                <a:lnTo>
                  <a:pt x="23" y="0"/>
                </a:lnTo>
                <a:lnTo>
                  <a:pt x="46" y="42"/>
                </a:lnTo>
                <a:lnTo>
                  <a:pt x="0" y="42"/>
                </a:lnTo>
                <a:close/>
                <a:moveTo>
                  <a:pt x="46" y="1276"/>
                </a:moveTo>
                <a:lnTo>
                  <a:pt x="23" y="1319"/>
                </a:lnTo>
                <a:lnTo>
                  <a:pt x="0" y="1276"/>
                </a:lnTo>
                <a:lnTo>
                  <a:pt x="46" y="12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12FA3F-4DE4-3E98-1E13-636CBEAC3A74}"/>
              </a:ext>
            </a:extLst>
          </p:cNvPr>
          <p:cNvSpPr>
            <a:spLocks noEditPoints="1"/>
          </p:cNvSpPr>
          <p:nvPr/>
        </p:nvSpPr>
        <p:spPr bwMode="auto">
          <a:xfrm>
            <a:off x="1299696" y="1842436"/>
            <a:ext cx="107950" cy="3384000"/>
          </a:xfrm>
          <a:custGeom>
            <a:avLst/>
            <a:gdLst>
              <a:gd name="T0" fmla="*/ 46 w 68"/>
              <a:gd name="T1" fmla="*/ 53 h 1324"/>
              <a:gd name="T2" fmla="*/ 46 w 68"/>
              <a:gd name="T3" fmla="*/ 1271 h 1324"/>
              <a:gd name="T4" fmla="*/ 23 w 68"/>
              <a:gd name="T5" fmla="*/ 1271 h 1324"/>
              <a:gd name="T6" fmla="*/ 23 w 68"/>
              <a:gd name="T7" fmla="*/ 53 h 1324"/>
              <a:gd name="T8" fmla="*/ 46 w 68"/>
              <a:gd name="T9" fmla="*/ 53 h 1324"/>
              <a:gd name="T10" fmla="*/ 0 w 68"/>
              <a:gd name="T11" fmla="*/ 63 h 1324"/>
              <a:gd name="T12" fmla="*/ 34 w 68"/>
              <a:gd name="T13" fmla="*/ 0 h 1324"/>
              <a:gd name="T14" fmla="*/ 68 w 68"/>
              <a:gd name="T15" fmla="*/ 63 h 1324"/>
              <a:gd name="T16" fmla="*/ 0 w 68"/>
              <a:gd name="T17" fmla="*/ 63 h 1324"/>
              <a:gd name="T18" fmla="*/ 68 w 68"/>
              <a:gd name="T19" fmla="*/ 1260 h 1324"/>
              <a:gd name="T20" fmla="*/ 34 w 68"/>
              <a:gd name="T21" fmla="*/ 1324 h 1324"/>
              <a:gd name="T22" fmla="*/ 0 w 68"/>
              <a:gd name="T23" fmla="*/ 1260 h 1324"/>
              <a:gd name="T24" fmla="*/ 68 w 68"/>
              <a:gd name="T25" fmla="*/ 126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1324">
                <a:moveTo>
                  <a:pt x="46" y="53"/>
                </a:moveTo>
                <a:lnTo>
                  <a:pt x="46" y="1271"/>
                </a:lnTo>
                <a:lnTo>
                  <a:pt x="23" y="1271"/>
                </a:lnTo>
                <a:lnTo>
                  <a:pt x="23" y="53"/>
                </a:lnTo>
                <a:lnTo>
                  <a:pt x="46" y="53"/>
                </a:lnTo>
                <a:close/>
                <a:moveTo>
                  <a:pt x="0" y="63"/>
                </a:moveTo>
                <a:lnTo>
                  <a:pt x="34" y="0"/>
                </a:lnTo>
                <a:lnTo>
                  <a:pt x="68" y="63"/>
                </a:lnTo>
                <a:lnTo>
                  <a:pt x="0" y="63"/>
                </a:lnTo>
                <a:close/>
                <a:moveTo>
                  <a:pt x="68" y="1260"/>
                </a:moveTo>
                <a:lnTo>
                  <a:pt x="34" y="1324"/>
                </a:lnTo>
                <a:lnTo>
                  <a:pt x="0" y="1260"/>
                </a:lnTo>
                <a:lnTo>
                  <a:pt x="68" y="12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456F1D-94D7-AFCF-B5C1-C7450FFC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33" y="1580499"/>
            <a:ext cx="7149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Research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CA83E43-F4DF-960D-E82B-7AA68506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21" y="5392501"/>
            <a:ext cx="100348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Development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6E859E1-A420-B2DB-9C9C-5EC381284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58" y="2312407"/>
            <a:ext cx="1470025" cy="24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5D97CBD-DC9D-E96F-F574-F2FA556B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21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신물질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F77E309-4F68-F5AF-5940-CAA8B835B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771" y="2371144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CC83480-1AA1-D6A5-F928-301210996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733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신기술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19191E7-7D15-F99B-D139-DA5F029C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046" y="237114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1A0EF9F1-1005-2F62-4096-FD0A52B93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1" y="3305557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E94EA6A-CB36-B7DE-3C2A-BF0255B3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58" y="3364295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8B5669B-8C80-BD5D-12F0-4B8D43D5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633" y="33642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3695D2B-CDB6-3454-D699-FEE81F94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33" y="4329550"/>
            <a:ext cx="7937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EA987F77-6573-62C4-BDB6-EFB4F270A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ECBA3466-11C0-00CC-D817-3A26AD30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개량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0FA2C55-F559-3B8A-9FF0-E4802596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225" y="2384876"/>
            <a:ext cx="894476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전략적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D239A3E6-67BF-2555-9B66-72A180534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282" y="4344755"/>
            <a:ext cx="894476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수주형 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2" name="Freeform 40">
            <a:extLst>
              <a:ext uri="{FF2B5EF4-FFF2-40B4-BE49-F238E27FC236}">
                <a16:creationId xmlns:a16="http://schemas.microsoft.com/office/drawing/2014/main" id="{A0441EF5-0201-139C-4A7A-39662E325B82}"/>
              </a:ext>
            </a:extLst>
          </p:cNvPr>
          <p:cNvSpPr>
            <a:spLocks noEditPoints="1"/>
          </p:cNvSpPr>
          <p:nvPr/>
        </p:nvSpPr>
        <p:spPr bwMode="auto">
          <a:xfrm>
            <a:off x="4659246" y="1891648"/>
            <a:ext cx="80963" cy="3312000"/>
          </a:xfrm>
          <a:custGeom>
            <a:avLst/>
            <a:gdLst>
              <a:gd name="T0" fmla="*/ 29 w 51"/>
              <a:gd name="T1" fmla="*/ 32 h 1330"/>
              <a:gd name="T2" fmla="*/ 34 w 51"/>
              <a:gd name="T3" fmla="*/ 1293 h 1330"/>
              <a:gd name="T4" fmla="*/ 23 w 51"/>
              <a:gd name="T5" fmla="*/ 1293 h 1330"/>
              <a:gd name="T6" fmla="*/ 17 w 51"/>
              <a:gd name="T7" fmla="*/ 32 h 1330"/>
              <a:gd name="T8" fmla="*/ 29 w 51"/>
              <a:gd name="T9" fmla="*/ 32 h 1330"/>
              <a:gd name="T10" fmla="*/ 0 w 51"/>
              <a:gd name="T11" fmla="*/ 43 h 1330"/>
              <a:gd name="T12" fmla="*/ 23 w 51"/>
              <a:gd name="T13" fmla="*/ 0 h 1330"/>
              <a:gd name="T14" fmla="*/ 46 w 51"/>
              <a:gd name="T15" fmla="*/ 43 h 1330"/>
              <a:gd name="T16" fmla="*/ 0 w 51"/>
              <a:gd name="T17" fmla="*/ 43 h 1330"/>
              <a:gd name="T18" fmla="*/ 51 w 51"/>
              <a:gd name="T19" fmla="*/ 1287 h 1330"/>
              <a:gd name="T20" fmla="*/ 29 w 51"/>
              <a:gd name="T21" fmla="*/ 1330 h 1330"/>
              <a:gd name="T22" fmla="*/ 6 w 51"/>
              <a:gd name="T23" fmla="*/ 1287 h 1330"/>
              <a:gd name="T24" fmla="*/ 51 w 51"/>
              <a:gd name="T25" fmla="*/ 1287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" h="1330">
                <a:moveTo>
                  <a:pt x="29" y="32"/>
                </a:moveTo>
                <a:lnTo>
                  <a:pt x="34" y="1293"/>
                </a:lnTo>
                <a:lnTo>
                  <a:pt x="23" y="1293"/>
                </a:lnTo>
                <a:lnTo>
                  <a:pt x="17" y="32"/>
                </a:lnTo>
                <a:lnTo>
                  <a:pt x="29" y="32"/>
                </a:lnTo>
                <a:close/>
                <a:moveTo>
                  <a:pt x="0" y="43"/>
                </a:moveTo>
                <a:lnTo>
                  <a:pt x="23" y="0"/>
                </a:lnTo>
                <a:lnTo>
                  <a:pt x="46" y="43"/>
                </a:lnTo>
                <a:lnTo>
                  <a:pt x="0" y="43"/>
                </a:lnTo>
                <a:close/>
                <a:moveTo>
                  <a:pt x="51" y="1287"/>
                </a:moveTo>
                <a:lnTo>
                  <a:pt x="29" y="1330"/>
                </a:lnTo>
                <a:lnTo>
                  <a:pt x="6" y="1287"/>
                </a:lnTo>
                <a:lnTo>
                  <a:pt x="51" y="12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ectangle 41">
            <a:extLst>
              <a:ext uri="{FF2B5EF4-FFF2-40B4-BE49-F238E27FC236}">
                <a16:creationId xmlns:a16="http://schemas.microsoft.com/office/drawing/2014/main" id="{166F4D9F-0617-15A5-EA5D-4246EFB4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433" y="2352524"/>
            <a:ext cx="94615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6B9A2938-A47A-0FAD-C522-D38410B3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21" y="240332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정성적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:a16="http://schemas.microsoft.com/office/drawing/2014/main" id="{5F0DCA1D-7416-9319-980F-FAC5D2BF3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96" y="24033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성과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872F77D8-54A4-DB2C-CE8A-4A37A7D5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933" y="4286302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93A128F9-0806-2093-21A0-AD1949A06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833" y="4345039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정량적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628FB654-A735-5A73-86C5-DCF0782B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196" y="4345039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9" name="Rectangle 47">
            <a:extLst>
              <a:ext uri="{FF2B5EF4-FFF2-40B4-BE49-F238E27FC236}">
                <a16:creationId xmlns:a16="http://schemas.microsoft.com/office/drawing/2014/main" id="{0247E922-54BB-084B-FF67-BECEE486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3669351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FD8BAB03-6A8E-082C-F8F6-275E8219F833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669351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89A006C7-64CC-F45A-5EFA-208927D0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064452"/>
            <a:ext cx="83820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A7908D62-F12E-3E13-7A59-4EE73AB462EA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064452"/>
            <a:ext cx="847725" cy="142875"/>
          </a:xfrm>
          <a:custGeom>
            <a:avLst/>
            <a:gdLst>
              <a:gd name="T0" fmla="*/ 0 w 534"/>
              <a:gd name="T1" fmla="*/ 0 h 90"/>
              <a:gd name="T2" fmla="*/ 534 w 534"/>
              <a:gd name="T3" fmla="*/ 0 h 90"/>
              <a:gd name="T4" fmla="*/ 534 w 534"/>
              <a:gd name="T5" fmla="*/ 90 h 90"/>
              <a:gd name="T6" fmla="*/ 0 w 534"/>
              <a:gd name="T7" fmla="*/ 90 h 90"/>
              <a:gd name="T8" fmla="*/ 0 w 534"/>
              <a:gd name="T9" fmla="*/ 0 h 90"/>
              <a:gd name="T10" fmla="*/ 6 w 534"/>
              <a:gd name="T11" fmla="*/ 85 h 90"/>
              <a:gd name="T12" fmla="*/ 0 w 534"/>
              <a:gd name="T13" fmla="*/ 85 h 90"/>
              <a:gd name="T14" fmla="*/ 528 w 534"/>
              <a:gd name="T15" fmla="*/ 85 h 90"/>
              <a:gd name="T16" fmla="*/ 528 w 534"/>
              <a:gd name="T17" fmla="*/ 85 h 90"/>
              <a:gd name="T18" fmla="*/ 528 w 534"/>
              <a:gd name="T19" fmla="*/ 0 h 90"/>
              <a:gd name="T20" fmla="*/ 528 w 534"/>
              <a:gd name="T21" fmla="*/ 5 h 90"/>
              <a:gd name="T22" fmla="*/ 0 w 534"/>
              <a:gd name="T23" fmla="*/ 5 h 90"/>
              <a:gd name="T24" fmla="*/ 6 w 534"/>
              <a:gd name="T25" fmla="*/ 0 h 90"/>
              <a:gd name="T26" fmla="*/ 6 w 534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4" h="90">
                <a:moveTo>
                  <a:pt x="0" y="0"/>
                </a:moveTo>
                <a:lnTo>
                  <a:pt x="534" y="0"/>
                </a:lnTo>
                <a:lnTo>
                  <a:pt x="534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528" y="85"/>
                </a:lnTo>
                <a:lnTo>
                  <a:pt x="528" y="85"/>
                </a:lnTo>
                <a:lnTo>
                  <a:pt x="528" y="0"/>
                </a:lnTo>
                <a:lnTo>
                  <a:pt x="528" y="5"/>
                </a:lnTo>
                <a:lnTo>
                  <a:pt x="0" y="5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32722DDF-B009-7BE7-764A-78A65AE4F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484677"/>
            <a:ext cx="6572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35038B2B-97DE-B105-5D44-A655AA8260E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484677"/>
            <a:ext cx="666750" cy="133350"/>
          </a:xfrm>
          <a:custGeom>
            <a:avLst/>
            <a:gdLst>
              <a:gd name="T0" fmla="*/ 0 w 420"/>
              <a:gd name="T1" fmla="*/ 0 h 84"/>
              <a:gd name="T2" fmla="*/ 420 w 420"/>
              <a:gd name="T3" fmla="*/ 0 h 84"/>
              <a:gd name="T4" fmla="*/ 420 w 420"/>
              <a:gd name="T5" fmla="*/ 84 h 84"/>
              <a:gd name="T6" fmla="*/ 0 w 420"/>
              <a:gd name="T7" fmla="*/ 84 h 84"/>
              <a:gd name="T8" fmla="*/ 0 w 420"/>
              <a:gd name="T9" fmla="*/ 0 h 84"/>
              <a:gd name="T10" fmla="*/ 6 w 420"/>
              <a:gd name="T11" fmla="*/ 79 h 84"/>
              <a:gd name="T12" fmla="*/ 0 w 420"/>
              <a:gd name="T13" fmla="*/ 79 h 84"/>
              <a:gd name="T14" fmla="*/ 414 w 420"/>
              <a:gd name="T15" fmla="*/ 79 h 84"/>
              <a:gd name="T16" fmla="*/ 414 w 420"/>
              <a:gd name="T17" fmla="*/ 79 h 84"/>
              <a:gd name="T18" fmla="*/ 414 w 420"/>
              <a:gd name="T19" fmla="*/ 0 h 84"/>
              <a:gd name="T20" fmla="*/ 414 w 420"/>
              <a:gd name="T21" fmla="*/ 5 h 84"/>
              <a:gd name="T22" fmla="*/ 0 w 420"/>
              <a:gd name="T23" fmla="*/ 5 h 84"/>
              <a:gd name="T24" fmla="*/ 6 w 420"/>
              <a:gd name="T25" fmla="*/ 0 h 84"/>
              <a:gd name="T26" fmla="*/ 6 w 420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0" h="84">
                <a:moveTo>
                  <a:pt x="0" y="0"/>
                </a:moveTo>
                <a:lnTo>
                  <a:pt x="420" y="0"/>
                </a:lnTo>
                <a:lnTo>
                  <a:pt x="420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14" y="79"/>
                </a:lnTo>
                <a:lnTo>
                  <a:pt x="414" y="79"/>
                </a:lnTo>
                <a:lnTo>
                  <a:pt x="414" y="0"/>
                </a:lnTo>
                <a:lnTo>
                  <a:pt x="414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0A4CDF73-22C9-8E29-BCCC-980690851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775690"/>
            <a:ext cx="487363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54">
            <a:extLst>
              <a:ext uri="{FF2B5EF4-FFF2-40B4-BE49-F238E27FC236}">
                <a16:creationId xmlns:a16="http://schemas.microsoft.com/office/drawing/2014/main" id="{C69F4E0F-1C20-E953-7FA2-4D485E97B7D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775690"/>
            <a:ext cx="495300" cy="127000"/>
          </a:xfrm>
          <a:custGeom>
            <a:avLst/>
            <a:gdLst>
              <a:gd name="T0" fmla="*/ 0 w 312"/>
              <a:gd name="T1" fmla="*/ 0 h 80"/>
              <a:gd name="T2" fmla="*/ 312 w 312"/>
              <a:gd name="T3" fmla="*/ 0 h 80"/>
              <a:gd name="T4" fmla="*/ 312 w 312"/>
              <a:gd name="T5" fmla="*/ 80 h 80"/>
              <a:gd name="T6" fmla="*/ 0 w 312"/>
              <a:gd name="T7" fmla="*/ 80 h 80"/>
              <a:gd name="T8" fmla="*/ 0 w 312"/>
              <a:gd name="T9" fmla="*/ 0 h 80"/>
              <a:gd name="T10" fmla="*/ 6 w 312"/>
              <a:gd name="T11" fmla="*/ 74 h 80"/>
              <a:gd name="T12" fmla="*/ 0 w 312"/>
              <a:gd name="T13" fmla="*/ 74 h 80"/>
              <a:gd name="T14" fmla="*/ 307 w 312"/>
              <a:gd name="T15" fmla="*/ 74 h 80"/>
              <a:gd name="T16" fmla="*/ 307 w 312"/>
              <a:gd name="T17" fmla="*/ 74 h 80"/>
              <a:gd name="T18" fmla="*/ 307 w 312"/>
              <a:gd name="T19" fmla="*/ 0 h 80"/>
              <a:gd name="T20" fmla="*/ 307 w 312"/>
              <a:gd name="T21" fmla="*/ 6 h 80"/>
              <a:gd name="T22" fmla="*/ 0 w 312"/>
              <a:gd name="T23" fmla="*/ 6 h 80"/>
              <a:gd name="T24" fmla="*/ 6 w 312"/>
              <a:gd name="T25" fmla="*/ 0 h 80"/>
              <a:gd name="T26" fmla="*/ 6 w 312"/>
              <a:gd name="T27" fmla="*/ 7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2" h="80">
                <a:moveTo>
                  <a:pt x="0" y="0"/>
                </a:moveTo>
                <a:lnTo>
                  <a:pt x="312" y="0"/>
                </a:lnTo>
                <a:lnTo>
                  <a:pt x="312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4"/>
                </a:moveTo>
                <a:lnTo>
                  <a:pt x="0" y="74"/>
                </a:lnTo>
                <a:lnTo>
                  <a:pt x="307" y="74"/>
                </a:lnTo>
                <a:lnTo>
                  <a:pt x="307" y="74"/>
                </a:lnTo>
                <a:lnTo>
                  <a:pt x="307" y="0"/>
                </a:lnTo>
                <a:lnTo>
                  <a:pt x="307" y="6"/>
                </a:lnTo>
                <a:lnTo>
                  <a:pt x="0" y="6"/>
                </a:lnTo>
                <a:lnTo>
                  <a:pt x="6" y="0"/>
                </a:lnTo>
                <a:lnTo>
                  <a:pt x="6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70E76881-F27E-3FD7-C56A-375F63342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5056977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56">
            <a:extLst>
              <a:ext uri="{FF2B5EF4-FFF2-40B4-BE49-F238E27FC236}">
                <a16:creationId xmlns:a16="http://schemas.microsoft.com/office/drawing/2014/main" id="{D86441A3-60DE-2E0E-451E-C67F03F5F474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5056977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5 h 85"/>
              <a:gd name="T22" fmla="*/ 0 w 244"/>
              <a:gd name="T23" fmla="*/ 5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5"/>
                </a:lnTo>
                <a:lnTo>
                  <a:pt x="0" y="5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2565F240-952C-4BF1-0F3E-7E282D6C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077386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FE0D460D-227E-7E82-9FE9-7EA404ABDF89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077386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C7DDAD0-F8A9-873C-8B86-E9C92F1C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413936"/>
            <a:ext cx="874713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60">
            <a:extLst>
              <a:ext uri="{FF2B5EF4-FFF2-40B4-BE49-F238E27FC236}">
                <a16:creationId xmlns:a16="http://schemas.microsoft.com/office/drawing/2014/main" id="{53703A6A-9792-C743-0A96-0D930428A0E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413936"/>
            <a:ext cx="882650" cy="134938"/>
          </a:xfrm>
          <a:custGeom>
            <a:avLst/>
            <a:gdLst>
              <a:gd name="T0" fmla="*/ 0 w 556"/>
              <a:gd name="T1" fmla="*/ 0 h 85"/>
              <a:gd name="T2" fmla="*/ 556 w 556"/>
              <a:gd name="T3" fmla="*/ 0 h 85"/>
              <a:gd name="T4" fmla="*/ 556 w 556"/>
              <a:gd name="T5" fmla="*/ 85 h 85"/>
              <a:gd name="T6" fmla="*/ 0 w 556"/>
              <a:gd name="T7" fmla="*/ 85 h 85"/>
              <a:gd name="T8" fmla="*/ 0 w 556"/>
              <a:gd name="T9" fmla="*/ 0 h 85"/>
              <a:gd name="T10" fmla="*/ 5 w 556"/>
              <a:gd name="T11" fmla="*/ 79 h 85"/>
              <a:gd name="T12" fmla="*/ 0 w 556"/>
              <a:gd name="T13" fmla="*/ 79 h 85"/>
              <a:gd name="T14" fmla="*/ 551 w 556"/>
              <a:gd name="T15" fmla="*/ 79 h 85"/>
              <a:gd name="T16" fmla="*/ 551 w 556"/>
              <a:gd name="T17" fmla="*/ 79 h 85"/>
              <a:gd name="T18" fmla="*/ 551 w 556"/>
              <a:gd name="T19" fmla="*/ 0 h 85"/>
              <a:gd name="T20" fmla="*/ 551 w 556"/>
              <a:gd name="T21" fmla="*/ 5 h 85"/>
              <a:gd name="T22" fmla="*/ 0 w 556"/>
              <a:gd name="T23" fmla="*/ 5 h 85"/>
              <a:gd name="T24" fmla="*/ 5 w 556"/>
              <a:gd name="T25" fmla="*/ 0 h 85"/>
              <a:gd name="T26" fmla="*/ 5 w 556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6" h="85">
                <a:moveTo>
                  <a:pt x="0" y="0"/>
                </a:moveTo>
                <a:lnTo>
                  <a:pt x="556" y="0"/>
                </a:lnTo>
                <a:lnTo>
                  <a:pt x="556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551" y="79"/>
                </a:lnTo>
                <a:lnTo>
                  <a:pt x="551" y="79"/>
                </a:lnTo>
                <a:lnTo>
                  <a:pt x="551" y="0"/>
                </a:lnTo>
                <a:lnTo>
                  <a:pt x="551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7D14861B-7F0D-F47E-DF89-D662F8A7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3206014"/>
            <a:ext cx="693738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53541E4F-B6BB-2386-F3D8-A290CF9B2D38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3206014"/>
            <a:ext cx="703263" cy="125413"/>
          </a:xfrm>
          <a:custGeom>
            <a:avLst/>
            <a:gdLst>
              <a:gd name="T0" fmla="*/ 0 w 443"/>
              <a:gd name="T1" fmla="*/ 0 h 79"/>
              <a:gd name="T2" fmla="*/ 443 w 443"/>
              <a:gd name="T3" fmla="*/ 0 h 79"/>
              <a:gd name="T4" fmla="*/ 443 w 443"/>
              <a:gd name="T5" fmla="*/ 79 h 79"/>
              <a:gd name="T6" fmla="*/ 0 w 443"/>
              <a:gd name="T7" fmla="*/ 79 h 79"/>
              <a:gd name="T8" fmla="*/ 0 w 443"/>
              <a:gd name="T9" fmla="*/ 0 h 79"/>
              <a:gd name="T10" fmla="*/ 5 w 443"/>
              <a:gd name="T11" fmla="*/ 74 h 79"/>
              <a:gd name="T12" fmla="*/ 0 w 443"/>
              <a:gd name="T13" fmla="*/ 74 h 79"/>
              <a:gd name="T14" fmla="*/ 437 w 443"/>
              <a:gd name="T15" fmla="*/ 74 h 79"/>
              <a:gd name="T16" fmla="*/ 437 w 443"/>
              <a:gd name="T17" fmla="*/ 74 h 79"/>
              <a:gd name="T18" fmla="*/ 437 w 443"/>
              <a:gd name="T19" fmla="*/ 0 h 79"/>
              <a:gd name="T20" fmla="*/ 437 w 443"/>
              <a:gd name="T21" fmla="*/ 5 h 79"/>
              <a:gd name="T22" fmla="*/ 0 w 443"/>
              <a:gd name="T23" fmla="*/ 5 h 79"/>
              <a:gd name="T24" fmla="*/ 5 w 443"/>
              <a:gd name="T25" fmla="*/ 0 h 79"/>
              <a:gd name="T26" fmla="*/ 5 w 443"/>
              <a:gd name="T27" fmla="*/ 7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79">
                <a:moveTo>
                  <a:pt x="0" y="0"/>
                </a:moveTo>
                <a:lnTo>
                  <a:pt x="443" y="0"/>
                </a:lnTo>
                <a:lnTo>
                  <a:pt x="443" y="79"/>
                </a:lnTo>
                <a:lnTo>
                  <a:pt x="0" y="79"/>
                </a:lnTo>
                <a:lnTo>
                  <a:pt x="0" y="0"/>
                </a:lnTo>
                <a:close/>
                <a:moveTo>
                  <a:pt x="5" y="74"/>
                </a:moveTo>
                <a:lnTo>
                  <a:pt x="0" y="74"/>
                </a:lnTo>
                <a:lnTo>
                  <a:pt x="437" y="74"/>
                </a:lnTo>
                <a:lnTo>
                  <a:pt x="437" y="74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5" y="0"/>
                </a:lnTo>
                <a:lnTo>
                  <a:pt x="5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D796F9D8-44CF-9FC7-40CF-BFD0F912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4038384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Freeform 64">
            <a:extLst>
              <a:ext uri="{FF2B5EF4-FFF2-40B4-BE49-F238E27FC236}">
                <a16:creationId xmlns:a16="http://schemas.microsoft.com/office/drawing/2014/main" id="{74F14F74-4821-0870-2080-92C34EF02A27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4038384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2DC1EEFF-AFFC-0280-5270-D80679543B0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1967849"/>
            <a:ext cx="963613" cy="2475131"/>
          </a:xfrm>
          <a:custGeom>
            <a:avLst/>
            <a:gdLst>
              <a:gd name="T0" fmla="*/ 0 w 607"/>
              <a:gd name="T1" fmla="*/ 0 h 1261"/>
              <a:gd name="T2" fmla="*/ 607 w 607"/>
              <a:gd name="T3" fmla="*/ 0 h 1261"/>
              <a:gd name="T4" fmla="*/ 607 w 607"/>
              <a:gd name="T5" fmla="*/ 1261 h 1261"/>
              <a:gd name="T6" fmla="*/ 0 w 607"/>
              <a:gd name="T7" fmla="*/ 1261 h 1261"/>
              <a:gd name="T8" fmla="*/ 0 w 607"/>
              <a:gd name="T9" fmla="*/ 0 h 1261"/>
              <a:gd name="T10" fmla="*/ 5 w 607"/>
              <a:gd name="T11" fmla="*/ 1255 h 1261"/>
              <a:gd name="T12" fmla="*/ 0 w 607"/>
              <a:gd name="T13" fmla="*/ 1255 h 1261"/>
              <a:gd name="T14" fmla="*/ 602 w 607"/>
              <a:gd name="T15" fmla="*/ 1255 h 1261"/>
              <a:gd name="T16" fmla="*/ 602 w 607"/>
              <a:gd name="T17" fmla="*/ 1255 h 1261"/>
              <a:gd name="T18" fmla="*/ 602 w 607"/>
              <a:gd name="T19" fmla="*/ 0 h 1261"/>
              <a:gd name="T20" fmla="*/ 602 w 607"/>
              <a:gd name="T21" fmla="*/ 5 h 1261"/>
              <a:gd name="T22" fmla="*/ 0 w 607"/>
              <a:gd name="T23" fmla="*/ 5 h 1261"/>
              <a:gd name="T24" fmla="*/ 5 w 607"/>
              <a:gd name="T25" fmla="*/ 0 h 1261"/>
              <a:gd name="T26" fmla="*/ 5 w 607"/>
              <a:gd name="T27" fmla="*/ 1255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7" h="1261">
                <a:moveTo>
                  <a:pt x="0" y="0"/>
                </a:moveTo>
                <a:lnTo>
                  <a:pt x="607" y="0"/>
                </a:lnTo>
                <a:lnTo>
                  <a:pt x="607" y="1261"/>
                </a:lnTo>
                <a:lnTo>
                  <a:pt x="0" y="1261"/>
                </a:lnTo>
                <a:lnTo>
                  <a:pt x="0" y="0"/>
                </a:lnTo>
                <a:close/>
                <a:moveTo>
                  <a:pt x="5" y="1255"/>
                </a:moveTo>
                <a:lnTo>
                  <a:pt x="0" y="1255"/>
                </a:lnTo>
                <a:lnTo>
                  <a:pt x="602" y="1255"/>
                </a:lnTo>
                <a:lnTo>
                  <a:pt x="602" y="1255"/>
                </a:lnTo>
                <a:lnTo>
                  <a:pt x="602" y="0"/>
                </a:lnTo>
                <a:lnTo>
                  <a:pt x="602" y="5"/>
                </a:lnTo>
                <a:lnTo>
                  <a:pt x="0" y="5"/>
                </a:lnTo>
                <a:lnTo>
                  <a:pt x="5" y="0"/>
                </a:lnTo>
                <a:lnTo>
                  <a:pt x="5" y="125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482B92B9-2257-6E11-5D6F-3048506C4DF4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429001"/>
            <a:ext cx="919163" cy="1699196"/>
          </a:xfrm>
          <a:custGeom>
            <a:avLst/>
            <a:gdLst>
              <a:gd name="T0" fmla="*/ 0 w 579"/>
              <a:gd name="T1" fmla="*/ 0 h 811"/>
              <a:gd name="T2" fmla="*/ 579 w 579"/>
              <a:gd name="T3" fmla="*/ 0 h 811"/>
              <a:gd name="T4" fmla="*/ 579 w 579"/>
              <a:gd name="T5" fmla="*/ 811 h 811"/>
              <a:gd name="T6" fmla="*/ 0 w 579"/>
              <a:gd name="T7" fmla="*/ 811 h 811"/>
              <a:gd name="T8" fmla="*/ 0 w 579"/>
              <a:gd name="T9" fmla="*/ 0 h 811"/>
              <a:gd name="T10" fmla="*/ 6 w 579"/>
              <a:gd name="T11" fmla="*/ 805 h 811"/>
              <a:gd name="T12" fmla="*/ 0 w 579"/>
              <a:gd name="T13" fmla="*/ 805 h 811"/>
              <a:gd name="T14" fmla="*/ 573 w 579"/>
              <a:gd name="T15" fmla="*/ 805 h 811"/>
              <a:gd name="T16" fmla="*/ 573 w 579"/>
              <a:gd name="T17" fmla="*/ 805 h 811"/>
              <a:gd name="T18" fmla="*/ 573 w 579"/>
              <a:gd name="T19" fmla="*/ 0 h 811"/>
              <a:gd name="T20" fmla="*/ 573 w 579"/>
              <a:gd name="T21" fmla="*/ 6 h 811"/>
              <a:gd name="T22" fmla="*/ 0 w 579"/>
              <a:gd name="T23" fmla="*/ 6 h 811"/>
              <a:gd name="T24" fmla="*/ 6 w 579"/>
              <a:gd name="T25" fmla="*/ 0 h 811"/>
              <a:gd name="T26" fmla="*/ 6 w 579"/>
              <a:gd name="T27" fmla="*/ 805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9" h="811">
                <a:moveTo>
                  <a:pt x="0" y="0"/>
                </a:moveTo>
                <a:lnTo>
                  <a:pt x="579" y="0"/>
                </a:lnTo>
                <a:lnTo>
                  <a:pt x="579" y="811"/>
                </a:lnTo>
                <a:lnTo>
                  <a:pt x="0" y="811"/>
                </a:lnTo>
                <a:lnTo>
                  <a:pt x="0" y="0"/>
                </a:lnTo>
                <a:close/>
                <a:moveTo>
                  <a:pt x="6" y="805"/>
                </a:moveTo>
                <a:lnTo>
                  <a:pt x="0" y="805"/>
                </a:lnTo>
                <a:lnTo>
                  <a:pt x="573" y="805"/>
                </a:lnTo>
                <a:lnTo>
                  <a:pt x="573" y="805"/>
                </a:lnTo>
                <a:lnTo>
                  <a:pt x="573" y="0"/>
                </a:lnTo>
                <a:lnTo>
                  <a:pt x="573" y="6"/>
                </a:lnTo>
                <a:lnTo>
                  <a:pt x="0" y="6"/>
                </a:lnTo>
                <a:lnTo>
                  <a:pt x="6" y="0"/>
                </a:lnTo>
                <a:lnTo>
                  <a:pt x="6" y="80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B5F65791-8A2B-6F01-B8E7-30EB7ED22EB2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324519"/>
            <a:ext cx="874713" cy="992809"/>
          </a:xfrm>
          <a:custGeom>
            <a:avLst/>
            <a:gdLst>
              <a:gd name="T0" fmla="*/ 0 w 551"/>
              <a:gd name="T1" fmla="*/ 0 h 535"/>
              <a:gd name="T2" fmla="*/ 551 w 551"/>
              <a:gd name="T3" fmla="*/ 0 h 535"/>
              <a:gd name="T4" fmla="*/ 551 w 551"/>
              <a:gd name="T5" fmla="*/ 535 h 535"/>
              <a:gd name="T6" fmla="*/ 0 w 551"/>
              <a:gd name="T7" fmla="*/ 535 h 535"/>
              <a:gd name="T8" fmla="*/ 0 w 551"/>
              <a:gd name="T9" fmla="*/ 0 h 535"/>
              <a:gd name="T10" fmla="*/ 6 w 551"/>
              <a:gd name="T11" fmla="*/ 530 h 535"/>
              <a:gd name="T12" fmla="*/ 0 w 551"/>
              <a:gd name="T13" fmla="*/ 530 h 535"/>
              <a:gd name="T14" fmla="*/ 545 w 551"/>
              <a:gd name="T15" fmla="*/ 530 h 535"/>
              <a:gd name="T16" fmla="*/ 545 w 551"/>
              <a:gd name="T17" fmla="*/ 530 h 535"/>
              <a:gd name="T18" fmla="*/ 545 w 551"/>
              <a:gd name="T19" fmla="*/ 0 h 535"/>
              <a:gd name="T20" fmla="*/ 545 w 551"/>
              <a:gd name="T21" fmla="*/ 6 h 535"/>
              <a:gd name="T22" fmla="*/ 0 w 551"/>
              <a:gd name="T23" fmla="*/ 6 h 535"/>
              <a:gd name="T24" fmla="*/ 6 w 551"/>
              <a:gd name="T25" fmla="*/ 0 h 535"/>
              <a:gd name="T26" fmla="*/ 6 w 551"/>
              <a:gd name="T27" fmla="*/ 53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35">
                <a:moveTo>
                  <a:pt x="0" y="0"/>
                </a:moveTo>
                <a:lnTo>
                  <a:pt x="551" y="0"/>
                </a:lnTo>
                <a:lnTo>
                  <a:pt x="551" y="535"/>
                </a:lnTo>
                <a:lnTo>
                  <a:pt x="0" y="535"/>
                </a:lnTo>
                <a:lnTo>
                  <a:pt x="0" y="0"/>
                </a:lnTo>
                <a:close/>
                <a:moveTo>
                  <a:pt x="6" y="530"/>
                </a:moveTo>
                <a:lnTo>
                  <a:pt x="0" y="530"/>
                </a:lnTo>
                <a:lnTo>
                  <a:pt x="545" y="530"/>
                </a:lnTo>
                <a:lnTo>
                  <a:pt x="545" y="530"/>
                </a:lnTo>
                <a:lnTo>
                  <a:pt x="545" y="0"/>
                </a:lnTo>
                <a:lnTo>
                  <a:pt x="545" y="6"/>
                </a:lnTo>
                <a:lnTo>
                  <a:pt x="0" y="6"/>
                </a:lnTo>
                <a:lnTo>
                  <a:pt x="6" y="0"/>
                </a:lnTo>
                <a:lnTo>
                  <a:pt x="6" y="530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F99E8347-6DBF-4FCB-A437-C2B27CD9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02" y="1724261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B8CA827E-F22A-72A5-0B6B-DD76D27B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2" y="1724261"/>
            <a:ext cx="897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CCEF11AE-B9B6-72AF-D789-31508F52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864" y="31910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B114F75A-554D-E7F9-C686-BC3DB499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764" y="3191095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8B6CC39C-A0CC-09A6-5B3B-3897E0EAB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964" y="4086097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B2263515-D7AF-4455-4CB5-CBE5BE40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864" y="4086097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54AC13A1-459E-2D62-6CFF-0241F452E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2837214"/>
            <a:ext cx="504825" cy="1190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0E1D74DC-41B8-696A-6D6F-59C031D9D9DA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2837214"/>
            <a:ext cx="514350" cy="127000"/>
          </a:xfrm>
          <a:custGeom>
            <a:avLst/>
            <a:gdLst>
              <a:gd name="T0" fmla="*/ 0 w 324"/>
              <a:gd name="T1" fmla="*/ 0 h 80"/>
              <a:gd name="T2" fmla="*/ 324 w 324"/>
              <a:gd name="T3" fmla="*/ 0 h 80"/>
              <a:gd name="T4" fmla="*/ 324 w 324"/>
              <a:gd name="T5" fmla="*/ 80 h 80"/>
              <a:gd name="T6" fmla="*/ 0 w 324"/>
              <a:gd name="T7" fmla="*/ 80 h 80"/>
              <a:gd name="T8" fmla="*/ 0 w 324"/>
              <a:gd name="T9" fmla="*/ 0 h 80"/>
              <a:gd name="T10" fmla="*/ 6 w 324"/>
              <a:gd name="T11" fmla="*/ 75 h 80"/>
              <a:gd name="T12" fmla="*/ 0 w 324"/>
              <a:gd name="T13" fmla="*/ 75 h 80"/>
              <a:gd name="T14" fmla="*/ 318 w 324"/>
              <a:gd name="T15" fmla="*/ 75 h 80"/>
              <a:gd name="T16" fmla="*/ 318 w 324"/>
              <a:gd name="T17" fmla="*/ 75 h 80"/>
              <a:gd name="T18" fmla="*/ 318 w 324"/>
              <a:gd name="T19" fmla="*/ 0 h 80"/>
              <a:gd name="T20" fmla="*/ 318 w 324"/>
              <a:gd name="T21" fmla="*/ 6 h 80"/>
              <a:gd name="T22" fmla="*/ 0 w 324"/>
              <a:gd name="T23" fmla="*/ 6 h 80"/>
              <a:gd name="T24" fmla="*/ 6 w 324"/>
              <a:gd name="T25" fmla="*/ 0 h 80"/>
              <a:gd name="T26" fmla="*/ 6 w 324"/>
              <a:gd name="T27" fmla="*/ 7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80">
                <a:moveTo>
                  <a:pt x="0" y="0"/>
                </a:moveTo>
                <a:lnTo>
                  <a:pt x="324" y="0"/>
                </a:lnTo>
                <a:lnTo>
                  <a:pt x="324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5"/>
                </a:moveTo>
                <a:lnTo>
                  <a:pt x="0" y="75"/>
                </a:lnTo>
                <a:lnTo>
                  <a:pt x="318" y="75"/>
                </a:lnTo>
                <a:lnTo>
                  <a:pt x="318" y="75"/>
                </a:lnTo>
                <a:lnTo>
                  <a:pt x="318" y="0"/>
                </a:lnTo>
                <a:lnTo>
                  <a:pt x="318" y="6"/>
                </a:lnTo>
                <a:lnTo>
                  <a:pt x="0" y="6"/>
                </a:lnTo>
                <a:lnTo>
                  <a:pt x="6" y="0"/>
                </a:lnTo>
                <a:lnTo>
                  <a:pt x="6" y="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594003DB-AC40-5DBD-BFE6-60DE24B6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3632669"/>
            <a:ext cx="685800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77">
            <a:extLst>
              <a:ext uri="{FF2B5EF4-FFF2-40B4-BE49-F238E27FC236}">
                <a16:creationId xmlns:a16="http://schemas.microsoft.com/office/drawing/2014/main" id="{A760D0CB-751C-0D4B-4E88-A4CE88A8195C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3632669"/>
            <a:ext cx="693738" cy="133350"/>
          </a:xfrm>
          <a:custGeom>
            <a:avLst/>
            <a:gdLst>
              <a:gd name="T0" fmla="*/ 0 w 437"/>
              <a:gd name="T1" fmla="*/ 0 h 84"/>
              <a:gd name="T2" fmla="*/ 437 w 437"/>
              <a:gd name="T3" fmla="*/ 0 h 84"/>
              <a:gd name="T4" fmla="*/ 437 w 437"/>
              <a:gd name="T5" fmla="*/ 84 h 84"/>
              <a:gd name="T6" fmla="*/ 0 w 437"/>
              <a:gd name="T7" fmla="*/ 84 h 84"/>
              <a:gd name="T8" fmla="*/ 0 w 437"/>
              <a:gd name="T9" fmla="*/ 0 h 84"/>
              <a:gd name="T10" fmla="*/ 6 w 437"/>
              <a:gd name="T11" fmla="*/ 79 h 84"/>
              <a:gd name="T12" fmla="*/ 0 w 437"/>
              <a:gd name="T13" fmla="*/ 79 h 84"/>
              <a:gd name="T14" fmla="*/ 432 w 437"/>
              <a:gd name="T15" fmla="*/ 79 h 84"/>
              <a:gd name="T16" fmla="*/ 432 w 437"/>
              <a:gd name="T17" fmla="*/ 79 h 84"/>
              <a:gd name="T18" fmla="*/ 432 w 437"/>
              <a:gd name="T19" fmla="*/ 0 h 84"/>
              <a:gd name="T20" fmla="*/ 432 w 437"/>
              <a:gd name="T21" fmla="*/ 5 h 84"/>
              <a:gd name="T22" fmla="*/ 0 w 437"/>
              <a:gd name="T23" fmla="*/ 5 h 84"/>
              <a:gd name="T24" fmla="*/ 6 w 437"/>
              <a:gd name="T25" fmla="*/ 0 h 84"/>
              <a:gd name="T26" fmla="*/ 6 w 437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7" h="84">
                <a:moveTo>
                  <a:pt x="0" y="0"/>
                </a:moveTo>
                <a:lnTo>
                  <a:pt x="437" y="0"/>
                </a:lnTo>
                <a:lnTo>
                  <a:pt x="437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2" y="79"/>
                </a:lnTo>
                <a:lnTo>
                  <a:pt x="432" y="79"/>
                </a:lnTo>
                <a:lnTo>
                  <a:pt x="432" y="0"/>
                </a:lnTo>
                <a:lnTo>
                  <a:pt x="432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BB455B52-5A43-D989-8256-AA4F187C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442980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Freeform 79">
            <a:extLst>
              <a:ext uri="{FF2B5EF4-FFF2-40B4-BE49-F238E27FC236}">
                <a16:creationId xmlns:a16="http://schemas.microsoft.com/office/drawing/2014/main" id="{5714BBB5-74E9-F7EA-B492-2AA82260C25C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442980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Rectangle 80">
            <a:extLst>
              <a:ext uri="{FF2B5EF4-FFF2-40B4-BE49-F238E27FC236}">
                <a16:creationId xmlns:a16="http://schemas.microsoft.com/office/drawing/2014/main" id="{3C0F7E38-E71A-F856-5A2D-9361D8A0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839070"/>
            <a:ext cx="5683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Freeform 81">
            <a:extLst>
              <a:ext uri="{FF2B5EF4-FFF2-40B4-BE49-F238E27FC236}">
                <a16:creationId xmlns:a16="http://schemas.microsoft.com/office/drawing/2014/main" id="{0228DE30-8230-8E3E-6062-A7F13D3B0608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839070"/>
            <a:ext cx="576263" cy="134938"/>
          </a:xfrm>
          <a:custGeom>
            <a:avLst/>
            <a:gdLst>
              <a:gd name="T0" fmla="*/ 0 w 363"/>
              <a:gd name="T1" fmla="*/ 0 h 85"/>
              <a:gd name="T2" fmla="*/ 363 w 363"/>
              <a:gd name="T3" fmla="*/ 0 h 85"/>
              <a:gd name="T4" fmla="*/ 363 w 363"/>
              <a:gd name="T5" fmla="*/ 85 h 85"/>
              <a:gd name="T6" fmla="*/ 0 w 363"/>
              <a:gd name="T7" fmla="*/ 85 h 85"/>
              <a:gd name="T8" fmla="*/ 0 w 363"/>
              <a:gd name="T9" fmla="*/ 0 h 85"/>
              <a:gd name="T10" fmla="*/ 6 w 363"/>
              <a:gd name="T11" fmla="*/ 80 h 85"/>
              <a:gd name="T12" fmla="*/ 0 w 363"/>
              <a:gd name="T13" fmla="*/ 80 h 85"/>
              <a:gd name="T14" fmla="*/ 358 w 363"/>
              <a:gd name="T15" fmla="*/ 80 h 85"/>
              <a:gd name="T16" fmla="*/ 358 w 363"/>
              <a:gd name="T17" fmla="*/ 80 h 85"/>
              <a:gd name="T18" fmla="*/ 358 w 363"/>
              <a:gd name="T19" fmla="*/ 0 h 85"/>
              <a:gd name="T20" fmla="*/ 358 w 363"/>
              <a:gd name="T21" fmla="*/ 6 h 85"/>
              <a:gd name="T22" fmla="*/ 0 w 363"/>
              <a:gd name="T23" fmla="*/ 6 h 85"/>
              <a:gd name="T24" fmla="*/ 6 w 363"/>
              <a:gd name="T25" fmla="*/ 0 h 85"/>
              <a:gd name="T26" fmla="*/ 6 w 363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3" h="85">
                <a:moveTo>
                  <a:pt x="0" y="0"/>
                </a:moveTo>
                <a:lnTo>
                  <a:pt x="363" y="0"/>
                </a:lnTo>
                <a:lnTo>
                  <a:pt x="36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358" y="80"/>
                </a:lnTo>
                <a:lnTo>
                  <a:pt x="358" y="80"/>
                </a:lnTo>
                <a:lnTo>
                  <a:pt x="358" y="0"/>
                </a:lnTo>
                <a:lnTo>
                  <a:pt x="35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9AE2CFF9-AECC-78AD-E1BB-87E3977F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078186"/>
            <a:ext cx="73025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Freeform 83">
            <a:extLst>
              <a:ext uri="{FF2B5EF4-FFF2-40B4-BE49-F238E27FC236}">
                <a16:creationId xmlns:a16="http://schemas.microsoft.com/office/drawing/2014/main" id="{648F93DB-CA3A-DC7E-195C-47291C6CCD4D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078186"/>
            <a:ext cx="739775" cy="142875"/>
          </a:xfrm>
          <a:custGeom>
            <a:avLst/>
            <a:gdLst>
              <a:gd name="T0" fmla="*/ 0 w 466"/>
              <a:gd name="T1" fmla="*/ 0 h 90"/>
              <a:gd name="T2" fmla="*/ 466 w 466"/>
              <a:gd name="T3" fmla="*/ 0 h 90"/>
              <a:gd name="T4" fmla="*/ 466 w 466"/>
              <a:gd name="T5" fmla="*/ 90 h 90"/>
              <a:gd name="T6" fmla="*/ 0 w 466"/>
              <a:gd name="T7" fmla="*/ 90 h 90"/>
              <a:gd name="T8" fmla="*/ 0 w 466"/>
              <a:gd name="T9" fmla="*/ 0 h 90"/>
              <a:gd name="T10" fmla="*/ 6 w 466"/>
              <a:gd name="T11" fmla="*/ 85 h 90"/>
              <a:gd name="T12" fmla="*/ 0 w 466"/>
              <a:gd name="T13" fmla="*/ 85 h 90"/>
              <a:gd name="T14" fmla="*/ 460 w 466"/>
              <a:gd name="T15" fmla="*/ 85 h 90"/>
              <a:gd name="T16" fmla="*/ 460 w 466"/>
              <a:gd name="T17" fmla="*/ 85 h 90"/>
              <a:gd name="T18" fmla="*/ 460 w 466"/>
              <a:gd name="T19" fmla="*/ 0 h 90"/>
              <a:gd name="T20" fmla="*/ 460 w 466"/>
              <a:gd name="T21" fmla="*/ 6 h 90"/>
              <a:gd name="T22" fmla="*/ 0 w 466"/>
              <a:gd name="T23" fmla="*/ 6 h 90"/>
              <a:gd name="T24" fmla="*/ 6 w 466"/>
              <a:gd name="T25" fmla="*/ 0 h 90"/>
              <a:gd name="T26" fmla="*/ 6 w 466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90">
                <a:moveTo>
                  <a:pt x="0" y="0"/>
                </a:moveTo>
                <a:lnTo>
                  <a:pt x="466" y="0"/>
                </a:lnTo>
                <a:lnTo>
                  <a:pt x="466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460" y="85"/>
                </a:lnTo>
                <a:lnTo>
                  <a:pt x="460" y="85"/>
                </a:lnTo>
                <a:lnTo>
                  <a:pt x="460" y="0"/>
                </a:lnTo>
                <a:lnTo>
                  <a:pt x="460" y="6"/>
                </a:lnTo>
                <a:lnTo>
                  <a:pt x="0" y="6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B6788A94-5E8F-488A-46AE-9E0DE3ED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383188"/>
            <a:ext cx="315913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FB7BFE36-695B-DA89-9759-2C46996B3290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383188"/>
            <a:ext cx="323850" cy="134938"/>
          </a:xfrm>
          <a:custGeom>
            <a:avLst/>
            <a:gdLst>
              <a:gd name="T0" fmla="*/ 0 w 204"/>
              <a:gd name="T1" fmla="*/ 0 h 85"/>
              <a:gd name="T2" fmla="*/ 204 w 204"/>
              <a:gd name="T3" fmla="*/ 0 h 85"/>
              <a:gd name="T4" fmla="*/ 204 w 204"/>
              <a:gd name="T5" fmla="*/ 85 h 85"/>
              <a:gd name="T6" fmla="*/ 0 w 204"/>
              <a:gd name="T7" fmla="*/ 85 h 85"/>
              <a:gd name="T8" fmla="*/ 0 w 204"/>
              <a:gd name="T9" fmla="*/ 0 h 85"/>
              <a:gd name="T10" fmla="*/ 6 w 204"/>
              <a:gd name="T11" fmla="*/ 80 h 85"/>
              <a:gd name="T12" fmla="*/ 0 w 204"/>
              <a:gd name="T13" fmla="*/ 80 h 85"/>
              <a:gd name="T14" fmla="*/ 199 w 204"/>
              <a:gd name="T15" fmla="*/ 80 h 85"/>
              <a:gd name="T16" fmla="*/ 199 w 204"/>
              <a:gd name="T17" fmla="*/ 80 h 85"/>
              <a:gd name="T18" fmla="*/ 199 w 204"/>
              <a:gd name="T19" fmla="*/ 0 h 85"/>
              <a:gd name="T20" fmla="*/ 199 w 204"/>
              <a:gd name="T21" fmla="*/ 6 h 85"/>
              <a:gd name="T22" fmla="*/ 0 w 204"/>
              <a:gd name="T23" fmla="*/ 6 h 85"/>
              <a:gd name="T24" fmla="*/ 6 w 204"/>
              <a:gd name="T25" fmla="*/ 0 h 85"/>
              <a:gd name="T26" fmla="*/ 6 w 20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85">
                <a:moveTo>
                  <a:pt x="0" y="0"/>
                </a:moveTo>
                <a:lnTo>
                  <a:pt x="204" y="0"/>
                </a:lnTo>
                <a:lnTo>
                  <a:pt x="20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199" y="80"/>
                </a:lnTo>
                <a:lnTo>
                  <a:pt x="199" y="80"/>
                </a:lnTo>
                <a:lnTo>
                  <a:pt x="199" y="0"/>
                </a:lnTo>
                <a:lnTo>
                  <a:pt x="199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Rectangle 86">
            <a:extLst>
              <a:ext uri="{FF2B5EF4-FFF2-40B4-BE49-F238E27FC236}">
                <a16:creationId xmlns:a16="http://schemas.microsoft.com/office/drawing/2014/main" id="{42114CE1-443F-CC8E-E597-1FD9F25C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722231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87">
            <a:extLst>
              <a:ext uri="{FF2B5EF4-FFF2-40B4-BE49-F238E27FC236}">
                <a16:creationId xmlns:a16="http://schemas.microsoft.com/office/drawing/2014/main" id="{E56FF878-DD58-2997-713B-9E7D02B0660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722231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6 h 85"/>
              <a:gd name="T22" fmla="*/ 0 w 244"/>
              <a:gd name="T23" fmla="*/ 6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88">
            <a:extLst>
              <a:ext uri="{FF2B5EF4-FFF2-40B4-BE49-F238E27FC236}">
                <a16:creationId xmlns:a16="http://schemas.microsoft.com/office/drawing/2014/main" id="{B7364DBF-B549-DA8A-6A6D-062EBC66593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1909111"/>
            <a:ext cx="874713" cy="1132576"/>
          </a:xfrm>
          <a:custGeom>
            <a:avLst/>
            <a:gdLst>
              <a:gd name="T0" fmla="*/ 0 w 551"/>
              <a:gd name="T1" fmla="*/ 0 h 524"/>
              <a:gd name="T2" fmla="*/ 551 w 551"/>
              <a:gd name="T3" fmla="*/ 0 h 524"/>
              <a:gd name="T4" fmla="*/ 551 w 551"/>
              <a:gd name="T5" fmla="*/ 524 h 524"/>
              <a:gd name="T6" fmla="*/ 0 w 551"/>
              <a:gd name="T7" fmla="*/ 524 h 524"/>
              <a:gd name="T8" fmla="*/ 0 w 551"/>
              <a:gd name="T9" fmla="*/ 0 h 524"/>
              <a:gd name="T10" fmla="*/ 6 w 551"/>
              <a:gd name="T11" fmla="*/ 519 h 524"/>
              <a:gd name="T12" fmla="*/ 0 w 551"/>
              <a:gd name="T13" fmla="*/ 519 h 524"/>
              <a:gd name="T14" fmla="*/ 545 w 551"/>
              <a:gd name="T15" fmla="*/ 519 h 524"/>
              <a:gd name="T16" fmla="*/ 545 w 551"/>
              <a:gd name="T17" fmla="*/ 519 h 524"/>
              <a:gd name="T18" fmla="*/ 545 w 551"/>
              <a:gd name="T19" fmla="*/ 0 h 524"/>
              <a:gd name="T20" fmla="*/ 545 w 551"/>
              <a:gd name="T21" fmla="*/ 5 h 524"/>
              <a:gd name="T22" fmla="*/ 0 w 551"/>
              <a:gd name="T23" fmla="*/ 5 h 524"/>
              <a:gd name="T24" fmla="*/ 6 w 551"/>
              <a:gd name="T25" fmla="*/ 0 h 524"/>
              <a:gd name="T26" fmla="*/ 6 w 551"/>
              <a:gd name="T27" fmla="*/ 519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24">
                <a:moveTo>
                  <a:pt x="0" y="0"/>
                </a:moveTo>
                <a:lnTo>
                  <a:pt x="551" y="0"/>
                </a:lnTo>
                <a:lnTo>
                  <a:pt x="551" y="524"/>
                </a:lnTo>
                <a:lnTo>
                  <a:pt x="0" y="524"/>
                </a:lnTo>
                <a:lnTo>
                  <a:pt x="0" y="0"/>
                </a:lnTo>
                <a:close/>
                <a:moveTo>
                  <a:pt x="6" y="519"/>
                </a:moveTo>
                <a:lnTo>
                  <a:pt x="0" y="519"/>
                </a:lnTo>
                <a:lnTo>
                  <a:pt x="545" y="519"/>
                </a:lnTo>
                <a:lnTo>
                  <a:pt x="545" y="519"/>
                </a:lnTo>
                <a:lnTo>
                  <a:pt x="545" y="0"/>
                </a:lnTo>
                <a:lnTo>
                  <a:pt x="545" y="5"/>
                </a:lnTo>
                <a:lnTo>
                  <a:pt x="0" y="5"/>
                </a:lnTo>
                <a:lnTo>
                  <a:pt x="6" y="0"/>
                </a:lnTo>
                <a:lnTo>
                  <a:pt x="6" y="519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FBA16671-74A2-7D23-75AD-D9D076B8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39" y="16909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90">
            <a:extLst>
              <a:ext uri="{FF2B5EF4-FFF2-40B4-BE49-F238E27FC236}">
                <a16:creationId xmlns:a16="http://schemas.microsoft.com/office/drawing/2014/main" id="{C03B7480-AC86-E35A-8AF6-02587B8C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839" y="1690924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">
            <a:extLst>
              <a:ext uri="{FF2B5EF4-FFF2-40B4-BE49-F238E27FC236}">
                <a16:creationId xmlns:a16="http://schemas.microsoft.com/office/drawing/2014/main" id="{BDB31AC9-2C1A-D863-7037-CD0AAAC0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015" y="1580499"/>
            <a:ext cx="6860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 House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8995066-289E-AD81-3EE9-F980772A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65" y="5395626"/>
            <a:ext cx="6540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Contract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5" name="Rectangle 8">
            <a:extLst>
              <a:ext uri="{FF2B5EF4-FFF2-40B4-BE49-F238E27FC236}">
                <a16:creationId xmlns:a16="http://schemas.microsoft.com/office/drawing/2014/main" id="{7F3ED077-18DF-861C-73F5-28DD970F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468" y="1580499"/>
            <a:ext cx="41357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Value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3C14BD83-E6BD-BF78-2FC6-A329361A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734" y="5386121"/>
            <a:ext cx="5530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Metrics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0D4C30-9E62-DE9A-5EAE-86BF82716CD5}"/>
              </a:ext>
            </a:extLst>
          </p:cNvPr>
          <p:cNvSpPr txBox="1"/>
          <p:nvPr/>
        </p:nvSpPr>
        <p:spPr>
          <a:xfrm>
            <a:off x="956240" y="10010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불확실성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B00771-AE63-C9A6-98BD-9C993524151B}"/>
              </a:ext>
            </a:extLst>
          </p:cNvPr>
          <p:cNvSpPr txBox="1"/>
          <p:nvPr/>
        </p:nvSpPr>
        <p:spPr>
          <a:xfrm>
            <a:off x="2577025" y="10145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목표설정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69A26D-4B63-A148-F694-DA0E9C0B6C66}"/>
              </a:ext>
            </a:extLst>
          </p:cNvPr>
          <p:cNvSpPr txBox="1"/>
          <p:nvPr/>
        </p:nvSpPr>
        <p:spPr>
          <a:xfrm>
            <a:off x="4332968" y="1020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관리점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1A6207-8465-2D8A-B695-94A80A04F666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ED4F883-36E8-9F48-F660-88B31D2D895A}"/>
              </a:ext>
            </a:extLst>
          </p:cNvPr>
          <p:cNvSpPr txBox="1">
            <a:spLocks/>
          </p:cNvSpPr>
          <p:nvPr/>
        </p:nvSpPr>
        <p:spPr>
          <a:xfrm>
            <a:off x="5046871" y="6589068"/>
            <a:ext cx="248786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0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>
            <a:extLst>
              <a:ext uri="{FF2B5EF4-FFF2-40B4-BE49-F238E27FC236}">
                <a16:creationId xmlns:a16="http://schemas.microsoft.com/office/drawing/2014/main" id="{5241C465-4F12-91EC-6ED4-133CA5C7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04" y="3069638"/>
            <a:ext cx="654563" cy="260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과제제안</a:t>
            </a:r>
          </a:p>
        </p:txBody>
      </p:sp>
      <p:sp>
        <p:nvSpPr>
          <p:cNvPr id="157700" name="Text Box 4">
            <a:extLst>
              <a:ext uri="{FF2B5EF4-FFF2-40B4-BE49-F238E27FC236}">
                <a16:creationId xmlns:a16="http://schemas.microsoft.com/office/drawing/2014/main" id="{A84A204B-D151-C252-94EA-A6249189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105" y="3015278"/>
            <a:ext cx="64234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10000"/>
              </a:lnSpc>
            </a:pPr>
            <a:r>
              <a:rPr lang="ko-KR" altLang="en-US" sz="975">
                <a:latin typeface="Arial" panose="020B0604020202020204" pitchFamily="34" charset="0"/>
              </a:rPr>
              <a:t>과제수행</a:t>
            </a:r>
          </a:p>
          <a:p>
            <a:pPr algn="ctr" eaLnBrk="0" latinLnBrk="0" hangingPunct="0">
              <a:lnSpc>
                <a:spcPct val="80000"/>
              </a:lnSpc>
            </a:pPr>
            <a:r>
              <a:rPr lang="ko-KR" altLang="en-US" sz="975">
                <a:latin typeface="Arial" panose="020B0604020202020204" pitchFamily="34" charset="0"/>
              </a:rPr>
              <a:t>계획수립</a:t>
            </a:r>
          </a:p>
        </p:txBody>
      </p:sp>
      <p:sp>
        <p:nvSpPr>
          <p:cNvPr id="157701" name="Text Box 5">
            <a:extLst>
              <a:ext uri="{FF2B5EF4-FFF2-40B4-BE49-F238E27FC236}">
                <a16:creationId xmlns:a16="http://schemas.microsoft.com/office/drawing/2014/main" id="{9DCD168F-BD84-98F0-E16D-8AB3DA7D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099" y="3077191"/>
            <a:ext cx="562372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B8F14BE6-5AD5-AD36-E221-1594B010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94" y="3077191"/>
            <a:ext cx="375344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157704" name="AutoShape 8">
            <a:extLst>
              <a:ext uri="{FF2B5EF4-FFF2-40B4-BE49-F238E27FC236}">
                <a16:creationId xmlns:a16="http://schemas.microsoft.com/office/drawing/2014/main" id="{5EE6A071-2DDC-BBF4-E534-0EA4F131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321" y="3010120"/>
            <a:ext cx="571401" cy="388243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>
                <a:latin typeface="Arial" panose="020B0604020202020204" pitchFamily="34" charset="0"/>
              </a:rPr>
              <a:t>선정</a:t>
            </a:r>
          </a:p>
        </p:txBody>
      </p:sp>
      <p:sp>
        <p:nvSpPr>
          <p:cNvPr id="157716" name="Text Box 20">
            <a:extLst>
              <a:ext uri="{FF2B5EF4-FFF2-40B4-BE49-F238E27FC236}">
                <a16:creationId xmlns:a16="http://schemas.microsoft.com/office/drawing/2014/main" id="{8E39AAC5-7995-28C5-C376-4CC9139EF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443" y="5312083"/>
            <a:ext cx="47982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</a:t>
            </a:r>
          </a:p>
          <a:p>
            <a:pPr algn="ctr" eaLnBrk="0" latinLnBrk="0" hangingPunct="0">
              <a:lnSpc>
                <a:spcPct val="9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계획서</a:t>
            </a:r>
          </a:p>
        </p:txBody>
      </p:sp>
      <p:sp>
        <p:nvSpPr>
          <p:cNvPr id="157717" name="Text Box 21">
            <a:extLst>
              <a:ext uri="{FF2B5EF4-FFF2-40B4-BE49-F238E27FC236}">
                <a16:creationId xmlns:a16="http://schemas.microsoft.com/office/drawing/2014/main" id="{A2B9A9D3-4A8A-C4BD-1B12-00922D0A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880" y="5312083"/>
            <a:ext cx="692646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완료</a:t>
            </a:r>
          </a:p>
          <a:p>
            <a:pPr algn="ctr" eaLnBrk="0" latinLnBrk="0" hangingPunct="0"/>
            <a:r>
              <a:rPr lang="en-US" altLang="ko-KR" sz="975" dirty="0">
                <a:latin typeface="Arial" panose="020B0604020202020204" pitchFamily="34" charset="0"/>
              </a:rPr>
              <a:t>(</a:t>
            </a:r>
            <a:r>
              <a:rPr lang="ko-KR" altLang="en-US" sz="975" dirty="0">
                <a:latin typeface="Arial" panose="020B0604020202020204" pitchFamily="34" charset="0"/>
              </a:rPr>
              <a:t>실적입력</a:t>
            </a:r>
            <a:r>
              <a:rPr lang="en-US" altLang="ko-KR" sz="975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57718" name="AutoShape 22">
            <a:extLst>
              <a:ext uri="{FF2B5EF4-FFF2-40B4-BE49-F238E27FC236}">
                <a16:creationId xmlns:a16="http://schemas.microsoft.com/office/drawing/2014/main" id="{287D52D5-CF8F-1B82-FA37-306DDFE3FBE0}"/>
              </a:ext>
            </a:extLst>
          </p:cNvPr>
          <p:cNvCxnSpPr>
            <a:cxnSpLocks noChangeShapeType="1"/>
            <a:stCxn id="157716" idx="3"/>
            <a:endCxn id="157717" idx="1"/>
          </p:cNvCxnSpPr>
          <p:nvPr/>
        </p:nvCxnSpPr>
        <p:spPr bwMode="auto">
          <a:xfrm>
            <a:off x="2849267" y="5495241"/>
            <a:ext cx="103961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4A78D97F-DB40-3BF5-05D9-45FEAE7C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366" y="4174527"/>
            <a:ext cx="681038" cy="2734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A9BE1C16-5794-7019-D0EB-402FD4DA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17" y="4159048"/>
            <a:ext cx="619125" cy="309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7E6720D1-C258-B81D-DC8D-EE7F0972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210" y="4174526"/>
            <a:ext cx="437257" cy="273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cxnSp>
        <p:nvCxnSpPr>
          <p:cNvPr id="157724" name="AutoShape 28">
            <a:extLst>
              <a:ext uri="{FF2B5EF4-FFF2-40B4-BE49-F238E27FC236}">
                <a16:creationId xmlns:a16="http://schemas.microsoft.com/office/drawing/2014/main" id="{C853CED1-5789-25FC-4984-74F04E4A68C1}"/>
              </a:ext>
            </a:extLst>
          </p:cNvPr>
          <p:cNvCxnSpPr>
            <a:cxnSpLocks noChangeShapeType="1"/>
            <a:stCxn id="157719" idx="3"/>
            <a:endCxn id="157720" idx="1"/>
          </p:cNvCxnSpPr>
          <p:nvPr/>
        </p:nvCxnSpPr>
        <p:spPr bwMode="auto">
          <a:xfrm>
            <a:off x="2866404" y="4311250"/>
            <a:ext cx="1014013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6C68A083-68DC-557E-85BD-325E0BBC9343}"/>
              </a:ext>
            </a:extLst>
          </p:cNvPr>
          <p:cNvCxnSpPr>
            <a:cxnSpLocks noChangeShapeType="1"/>
            <a:stCxn id="157720" idx="3"/>
            <a:endCxn id="157722" idx="1"/>
          </p:cNvCxnSpPr>
          <p:nvPr/>
        </p:nvCxnSpPr>
        <p:spPr bwMode="auto">
          <a:xfrm flipV="1">
            <a:off x="4499542" y="4311250"/>
            <a:ext cx="715668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36" name="Line 40">
            <a:extLst>
              <a:ext uri="{FF2B5EF4-FFF2-40B4-BE49-F238E27FC236}">
                <a16:creationId xmlns:a16="http://schemas.microsoft.com/office/drawing/2014/main" id="{82F4E0D3-0C4C-B80B-416B-F48C8797A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1638" y="368685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7" name="Line 41">
            <a:extLst>
              <a:ext uri="{FF2B5EF4-FFF2-40B4-BE49-F238E27FC236}">
                <a16:creationId xmlns:a16="http://schemas.microsoft.com/office/drawing/2014/main" id="{C60F2690-8D9E-3AC4-7C19-07392EB1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325" y="489021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8" name="Rectangle 42">
            <a:extLst>
              <a:ext uri="{FF2B5EF4-FFF2-40B4-BE49-F238E27FC236}">
                <a16:creationId xmlns:a16="http://schemas.microsoft.com/office/drawing/2014/main" id="{A88AA93A-7024-2697-29BA-72BE271F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01" y="2959239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제안과제</a:t>
            </a:r>
            <a:endParaRPr lang="en-US" altLang="ko-KR" sz="1138" b="1" dirty="0"/>
          </a:p>
        </p:txBody>
      </p:sp>
      <p:sp>
        <p:nvSpPr>
          <p:cNvPr id="157739" name="Rectangle 43">
            <a:extLst>
              <a:ext uri="{FF2B5EF4-FFF2-40B4-BE49-F238E27FC236}">
                <a16:creationId xmlns:a16="http://schemas.microsoft.com/office/drawing/2014/main" id="{35FE8CD8-DDBD-DE32-FBF5-64CF3AB1A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02" y="4308411"/>
            <a:ext cx="864836" cy="26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수주</a:t>
            </a:r>
            <a:r>
              <a:rPr lang="en-US" altLang="ko-KR" sz="1138" b="1" dirty="0"/>
              <a:t>, </a:t>
            </a:r>
            <a:r>
              <a:rPr lang="ko-KR" altLang="en-US" sz="1138" b="1" dirty="0"/>
              <a:t>지시형</a:t>
            </a:r>
            <a:endParaRPr lang="en-US" altLang="ko-KR" sz="1138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sp>
        <p:nvSpPr>
          <p:cNvPr id="157740" name="Rectangle 44">
            <a:extLst>
              <a:ext uri="{FF2B5EF4-FFF2-40B4-BE49-F238E27FC236}">
                <a16:creationId xmlns:a16="http://schemas.microsoft.com/office/drawing/2014/main" id="{5888FEE9-EF93-9909-AD77-B1BC157AF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74" y="5350547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탐색</a:t>
            </a:r>
            <a:r>
              <a:rPr lang="en-US" altLang="ko-KR" sz="1138" b="1" dirty="0"/>
              <a:t>, F/S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cxnSp>
        <p:nvCxnSpPr>
          <p:cNvPr id="157742" name="AutoShape 46">
            <a:extLst>
              <a:ext uri="{FF2B5EF4-FFF2-40B4-BE49-F238E27FC236}">
                <a16:creationId xmlns:a16="http://schemas.microsoft.com/office/drawing/2014/main" id="{80B3665D-FF1E-4072-96F7-A5F7CDD1FF27}"/>
              </a:ext>
            </a:extLst>
          </p:cNvPr>
          <p:cNvCxnSpPr>
            <a:cxnSpLocks noChangeShapeType="1"/>
            <a:stCxn id="157698" idx="3"/>
            <a:endCxn id="157704" idx="1"/>
          </p:cNvCxnSpPr>
          <p:nvPr/>
        </p:nvCxnSpPr>
        <p:spPr bwMode="auto">
          <a:xfrm>
            <a:off x="2634167" y="3199819"/>
            <a:ext cx="479154" cy="44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3" name="AutoShape 47">
            <a:extLst>
              <a:ext uri="{FF2B5EF4-FFF2-40B4-BE49-F238E27FC236}">
                <a16:creationId xmlns:a16="http://schemas.microsoft.com/office/drawing/2014/main" id="{7EDB4965-1388-9011-5392-391E8CD355FC}"/>
              </a:ext>
            </a:extLst>
          </p:cNvPr>
          <p:cNvCxnSpPr>
            <a:cxnSpLocks noChangeShapeType="1"/>
            <a:stCxn id="157704" idx="3"/>
            <a:endCxn id="27" idx="2"/>
          </p:cNvCxnSpPr>
          <p:nvPr/>
        </p:nvCxnSpPr>
        <p:spPr bwMode="auto">
          <a:xfrm flipV="1">
            <a:off x="3684722" y="3201075"/>
            <a:ext cx="492702" cy="31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5" name="AutoShape 49">
            <a:extLst>
              <a:ext uri="{FF2B5EF4-FFF2-40B4-BE49-F238E27FC236}">
                <a16:creationId xmlns:a16="http://schemas.microsoft.com/office/drawing/2014/main" id="{FA24BFCB-400C-2507-F9DE-CD646E5EF0ED}"/>
              </a:ext>
            </a:extLst>
          </p:cNvPr>
          <p:cNvCxnSpPr>
            <a:cxnSpLocks noChangeShapeType="1"/>
            <a:stCxn id="157700" idx="3"/>
            <a:endCxn id="157701" idx="1"/>
          </p:cNvCxnSpPr>
          <p:nvPr/>
        </p:nvCxnSpPr>
        <p:spPr bwMode="auto">
          <a:xfrm>
            <a:off x="6170447" y="3198436"/>
            <a:ext cx="637652" cy="51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6" name="AutoShape 50">
            <a:extLst>
              <a:ext uri="{FF2B5EF4-FFF2-40B4-BE49-F238E27FC236}">
                <a16:creationId xmlns:a16="http://schemas.microsoft.com/office/drawing/2014/main" id="{5627223C-96A1-20C9-EC7B-7FCBA99A167D}"/>
              </a:ext>
            </a:extLst>
          </p:cNvPr>
          <p:cNvCxnSpPr>
            <a:cxnSpLocks noChangeShapeType="1"/>
            <a:stCxn id="157701" idx="3"/>
            <a:endCxn id="157703" idx="1"/>
          </p:cNvCxnSpPr>
          <p:nvPr/>
        </p:nvCxnSpPr>
        <p:spPr bwMode="auto">
          <a:xfrm>
            <a:off x="7370473" y="3203595"/>
            <a:ext cx="55592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9" name="AutoShape 53">
            <a:extLst>
              <a:ext uri="{FF2B5EF4-FFF2-40B4-BE49-F238E27FC236}">
                <a16:creationId xmlns:a16="http://schemas.microsoft.com/office/drawing/2014/main" id="{5D6935B4-E119-E31A-9DE6-736A4AD87036}"/>
              </a:ext>
            </a:extLst>
          </p:cNvPr>
          <p:cNvCxnSpPr>
            <a:cxnSpLocks noChangeShapeType="1"/>
            <a:stCxn id="27" idx="4"/>
            <a:endCxn id="157700" idx="1"/>
          </p:cNvCxnSpPr>
          <p:nvPr/>
        </p:nvCxnSpPr>
        <p:spPr bwMode="auto">
          <a:xfrm flipV="1">
            <a:off x="4902315" y="3198436"/>
            <a:ext cx="625790" cy="26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0D78C-C8E7-2658-9566-FBFC6F97147E}"/>
              </a:ext>
            </a:extLst>
          </p:cNvPr>
          <p:cNvSpPr txBox="1"/>
          <p:nvPr/>
        </p:nvSpPr>
        <p:spPr>
          <a:xfrm>
            <a:off x="6906" y="292021"/>
            <a:ext cx="290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</a:t>
            </a:r>
            <a:r>
              <a:rPr lang="ko-KR" altLang="en-US" sz="2000" b="1" dirty="0">
                <a:latin typeface="+mj-ea"/>
                <a:ea typeface="+mj-ea"/>
              </a:rPr>
              <a:t>유형별 </a:t>
            </a:r>
            <a:r>
              <a:rPr lang="en-US" altLang="ko-KR" sz="2000" b="1" dirty="0">
                <a:latin typeface="+mj-ea"/>
                <a:ea typeface="+mj-ea"/>
              </a:rPr>
              <a:t>Process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C5AA945A-AF87-B00C-2EF5-251E2072C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64" y="1984225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C9326EC-3D53-B856-F751-75157303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866" y="1978231"/>
            <a:ext cx="437257" cy="2432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924B6FE5-F614-CD4C-8903-386751A4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63" y="1400301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전략과제</a:t>
            </a:r>
            <a:endParaRPr lang="en-US" altLang="ko-KR" sz="1138" b="1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E260B-0AAC-5381-379E-D4DE83DE7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56" y="1211160"/>
            <a:ext cx="624182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Strategy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5ECF694-5BB5-21D6-35B1-9A60B2D69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08" y="1208890"/>
            <a:ext cx="1104004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Product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B0EF4D7-5076-7FD2-6ADE-84682584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952" y="1588617"/>
            <a:ext cx="1308468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Technology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C570BF71-C97C-52E8-C5D1-735C6D590F96}"/>
              </a:ext>
            </a:extLst>
          </p:cNvPr>
          <p:cNvSpPr/>
          <p:nvPr/>
        </p:nvSpPr>
        <p:spPr>
          <a:xfrm>
            <a:off x="5274643" y="1834393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Project 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E4A9879B-F728-72E7-FFAE-3374B4448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592" y="1987010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9D8E41-654B-2FFF-60B7-38BA13F306F9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447645" y="1489665"/>
            <a:ext cx="221372" cy="29324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8C36564-29A5-29D9-B652-05CCB3107EF9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4717692" y="1546820"/>
            <a:ext cx="198444" cy="9154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5CE87F0-A64F-8979-3906-A8E9BFC1899F}"/>
              </a:ext>
            </a:extLst>
          </p:cNvPr>
          <p:cNvCxnSpPr>
            <a:stCxn id="9" idx="4"/>
            <a:endCxn id="3" idx="1"/>
          </p:cNvCxnSpPr>
          <p:nvPr/>
        </p:nvCxnSpPr>
        <p:spPr>
          <a:xfrm flipV="1">
            <a:off x="5999534" y="2099476"/>
            <a:ext cx="339330" cy="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5D230C-D4DB-6FE8-056C-F70E88AEA60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7019902" y="2099476"/>
            <a:ext cx="310690" cy="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268684-A2B0-0484-AA1F-0EEAC901F0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8011630" y="2099855"/>
            <a:ext cx="328236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0D4EF-CD05-02C0-6F1C-8D7D30ADA0D5}"/>
              </a:ext>
            </a:extLst>
          </p:cNvPr>
          <p:cNvCxnSpPr>
            <a:stCxn id="4" idx="3"/>
            <a:endCxn id="8" idx="3"/>
          </p:cNvCxnSpPr>
          <p:nvPr/>
        </p:nvCxnSpPr>
        <p:spPr>
          <a:xfrm flipH="1" flipV="1">
            <a:off x="5013420" y="1746972"/>
            <a:ext cx="3763703" cy="352883"/>
          </a:xfrm>
          <a:prstGeom prst="bentConnector3">
            <a:avLst>
              <a:gd name="adj1" fmla="val -60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F593EE7-0DFA-33D7-8C75-A7CC5D256459}"/>
              </a:ext>
            </a:extLst>
          </p:cNvPr>
          <p:cNvCxnSpPr>
            <a:stCxn id="8" idx="0"/>
            <a:endCxn id="7" idx="3"/>
          </p:cNvCxnSpPr>
          <p:nvPr/>
        </p:nvCxnSpPr>
        <p:spPr>
          <a:xfrm rot="16200000" flipV="1">
            <a:off x="4050763" y="1280194"/>
            <a:ext cx="221372" cy="3954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8F6153A-8415-8126-4DA1-91434ECBF94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25238" y="1367245"/>
            <a:ext cx="334470" cy="2270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ine 40">
            <a:extLst>
              <a:ext uri="{FF2B5EF4-FFF2-40B4-BE49-F238E27FC236}">
                <a16:creationId xmlns:a16="http://schemas.microsoft.com/office/drawing/2014/main" id="{819AB882-0FA8-95DD-11F8-11345D326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747" y="253072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8A6E2FB6-31B9-4223-D735-148A5351032E}"/>
              </a:ext>
            </a:extLst>
          </p:cNvPr>
          <p:cNvSpPr/>
          <p:nvPr/>
        </p:nvSpPr>
        <p:spPr>
          <a:xfrm>
            <a:off x="4177424" y="2931697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제안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3077A-F440-F1F0-5E73-F0CA434358B3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0ACBC232-B64A-B491-8D0F-816D4345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6871" y="6589068"/>
            <a:ext cx="248786" cy="230832"/>
          </a:xfrm>
        </p:spPr>
        <p:txBody>
          <a:bodyPr/>
          <a:lstStyle/>
          <a:p>
            <a:fld id="{F9FE87CC-5144-41FF-ACA2-A7ED5EFCCD4E}" type="slidenum">
              <a:rPr lang="en-US" altLang="ko-KR" b="0" smtClean="0">
                <a:solidFill>
                  <a:srgbClr val="000000"/>
                </a:solidFill>
              </a:rPr>
              <a:pPr/>
              <a:t>7</a:t>
            </a:fld>
            <a:endParaRPr lang="en-US" altLang="ko-KR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38E3-210A-3D50-4B4C-CE76203F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E96FF3F-ECD4-F55B-6471-C860CA567D1E}"/>
              </a:ext>
            </a:extLst>
          </p:cNvPr>
          <p:cNvGraphicFramePr>
            <a:graphicFrameLocks noGrp="1"/>
          </p:cNvGraphicFramePr>
          <p:nvPr/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1CB1DD-6A66-E99C-3D7E-AAFCD0484B40}"/>
              </a:ext>
            </a:extLst>
          </p:cNvPr>
          <p:cNvSpPr txBox="1"/>
          <p:nvPr/>
        </p:nvSpPr>
        <p:spPr>
          <a:xfrm>
            <a:off x="24104" y="282203"/>
            <a:ext cx="3095463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Mgmt  </a:t>
            </a:r>
            <a:r>
              <a:rPr lang="en-US" altLang="ko-KR" dirty="0">
                <a:latin typeface="+mj-ea"/>
                <a:ea typeface="+mj-ea"/>
              </a:rPr>
              <a:t>Technique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4BD63-EAF5-6E37-FBF2-39DCB64C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6871" y="6589068"/>
            <a:ext cx="248786" cy="230832"/>
          </a:xfrm>
        </p:spPr>
        <p:txBody>
          <a:bodyPr/>
          <a:lstStyle/>
          <a:p>
            <a:fld id="{F9FE87CC-5144-41FF-ACA2-A7ED5EFCCD4E}" type="slidenum">
              <a:rPr lang="en-US" altLang="ko-KR" b="0" smtClean="0">
                <a:solidFill>
                  <a:srgbClr val="000000"/>
                </a:solidFill>
              </a:rPr>
              <a:pPr/>
              <a:t>8</a:t>
            </a:fld>
            <a:endParaRPr lang="en-US" altLang="ko-KR" b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BF940-6208-BA79-CBDF-14AFC8F726CB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440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D50F-5E6D-6C6B-969E-3AB874B8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D671E9-CA4C-5ED9-CE4A-FCA84BE55B8E}"/>
              </a:ext>
            </a:extLst>
          </p:cNvPr>
          <p:cNvSpPr txBox="1"/>
          <p:nvPr/>
        </p:nvSpPr>
        <p:spPr>
          <a:xfrm>
            <a:off x="19510" y="277177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Types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F4301D-AA72-2E10-9853-8D2291EA55FF}"/>
              </a:ext>
            </a:extLst>
          </p:cNvPr>
          <p:cNvSpPr txBox="1"/>
          <p:nvPr/>
        </p:nvSpPr>
        <p:spPr>
          <a:xfrm>
            <a:off x="2057479" y="1797797"/>
            <a:ext cx="976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중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r>
              <a:rPr lang="ko-KR" altLang="en-US" sz="1100" b="1" dirty="0">
                <a:latin typeface="+mj-ea"/>
                <a:ea typeface="+mj-ea"/>
              </a:rPr>
              <a:t>대형 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F957-D313-4F2F-89E9-56FA89BA753B}"/>
              </a:ext>
            </a:extLst>
          </p:cNvPr>
          <p:cNvSpPr txBox="1"/>
          <p:nvPr/>
        </p:nvSpPr>
        <p:spPr>
          <a:xfrm>
            <a:off x="2092688" y="2076930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장기간</a:t>
            </a:r>
            <a:r>
              <a:rPr lang="en-US" altLang="ko-KR" sz="1100" b="1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다수 연구원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98AD7-2950-6C30-2909-24289A961F8A}"/>
              </a:ext>
            </a:extLst>
          </p:cNvPr>
          <p:cNvSpPr txBox="1"/>
          <p:nvPr/>
        </p:nvSpPr>
        <p:spPr>
          <a:xfrm>
            <a:off x="3745587" y="178006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소규모과제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ADBB1-1015-EAF1-7915-D8A961F6BFC0}"/>
              </a:ext>
            </a:extLst>
          </p:cNvPr>
          <p:cNvSpPr txBox="1"/>
          <p:nvPr/>
        </p:nvSpPr>
        <p:spPr>
          <a:xfrm>
            <a:off x="3731907" y="2059200"/>
            <a:ext cx="95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비교적 단기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D52E-C731-1527-739C-AB91518C3630}"/>
              </a:ext>
            </a:extLst>
          </p:cNvPr>
          <p:cNvSpPr txBox="1"/>
          <p:nvPr/>
        </p:nvSpPr>
        <p:spPr>
          <a:xfrm>
            <a:off x="5219148" y="1794339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수탁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정부과제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C243-B3A3-D25D-7CE8-A8DA4899DE6F}"/>
              </a:ext>
            </a:extLst>
          </p:cNvPr>
          <p:cNvSpPr txBox="1"/>
          <p:nvPr/>
        </p:nvSpPr>
        <p:spPr>
          <a:xfrm>
            <a:off x="5324891" y="2073472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중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r>
              <a:rPr lang="ko-KR" altLang="en-US" sz="1100" b="1" dirty="0">
                <a:latin typeface="+mj-ea"/>
                <a:ea typeface="+mj-ea"/>
              </a:rPr>
              <a:t>장기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878F7-DF12-820C-DD98-CA0F3B98016B}"/>
              </a:ext>
            </a:extLst>
          </p:cNvPr>
          <p:cNvSpPr txBox="1"/>
          <p:nvPr/>
        </p:nvSpPr>
        <p:spPr>
          <a:xfrm>
            <a:off x="7689915" y="1794347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Task</a:t>
            </a:r>
            <a:r>
              <a:rPr lang="ko-KR" altLang="en-US" sz="1100" b="1" dirty="0">
                <a:latin typeface="+mj-ea"/>
                <a:ea typeface="+mj-ea"/>
              </a:rPr>
              <a:t>형 과제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2F7BC-0143-8351-D305-2954121E8922}"/>
              </a:ext>
            </a:extLst>
          </p:cNvPr>
          <p:cNvSpPr txBox="1"/>
          <p:nvPr/>
        </p:nvSpPr>
        <p:spPr>
          <a:xfrm>
            <a:off x="7717108" y="2073480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단기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소수 연구원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2F504-611D-B22E-79C8-A97CF5F46716}"/>
              </a:ext>
            </a:extLst>
          </p:cNvPr>
          <p:cNvSpPr txBox="1"/>
          <p:nvPr/>
        </p:nvSpPr>
        <p:spPr>
          <a:xfrm>
            <a:off x="1987925" y="2776752"/>
            <a:ext cx="10903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마일스톤 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Bar-chart</a:t>
            </a:r>
            <a:r>
              <a:rPr lang="ko-KR" altLang="en-US" sz="1100" b="1" dirty="0">
                <a:latin typeface="+mj-ea"/>
                <a:ea typeface="+mj-ea"/>
              </a:rPr>
              <a:t>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PERT/CPM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6E99E-25B0-0F05-B812-F95154BEE1ED}"/>
              </a:ext>
            </a:extLst>
          </p:cNvPr>
          <p:cNvSpPr txBox="1"/>
          <p:nvPr/>
        </p:nvSpPr>
        <p:spPr>
          <a:xfrm>
            <a:off x="3579608" y="2838582"/>
            <a:ext cx="10903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마일스톤 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Task</a:t>
            </a:r>
            <a:r>
              <a:rPr lang="ko-KR" altLang="en-US" sz="1100" b="1" dirty="0">
                <a:latin typeface="+mj-ea"/>
                <a:ea typeface="+mj-ea"/>
              </a:rPr>
              <a:t>관리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9F30F-EB91-1B32-1F38-737EF76EF434}"/>
              </a:ext>
            </a:extLst>
          </p:cNvPr>
          <p:cNvSpPr txBox="1"/>
          <p:nvPr/>
        </p:nvSpPr>
        <p:spPr>
          <a:xfrm>
            <a:off x="5216913" y="2856874"/>
            <a:ext cx="11384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+mj-ea"/>
                <a:ea typeface="+mj-ea"/>
              </a:rPr>
              <a:t>Bar-chart </a:t>
            </a:r>
            <a:r>
              <a:rPr lang="ko-KR" altLang="en-US" sz="1100" b="1" dirty="0">
                <a:latin typeface="+mj-ea"/>
                <a:ea typeface="+mj-ea"/>
              </a:rPr>
              <a:t>일정</a:t>
            </a:r>
            <a:endParaRPr lang="en-US" altLang="ko-KR" sz="1100" b="1" dirty="0">
              <a:latin typeface="+mj-ea"/>
              <a:ea typeface="+mj-ea"/>
            </a:endParaRPr>
          </a:p>
          <a:p>
            <a:pPr algn="ctr"/>
            <a:r>
              <a:rPr lang="en-US" altLang="ko-KR" sz="1100" b="1" dirty="0">
                <a:latin typeface="+mj-ea"/>
                <a:ea typeface="+mj-ea"/>
              </a:rPr>
              <a:t>(Hierarchy)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D3EBE-A537-ADE9-9D4E-F8098503E009}"/>
              </a:ext>
            </a:extLst>
          </p:cNvPr>
          <p:cNvSpPr txBox="1"/>
          <p:nvPr/>
        </p:nvSpPr>
        <p:spPr>
          <a:xfrm>
            <a:off x="7757636" y="2940701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착수일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종료일</a:t>
            </a:r>
            <a:endParaRPr lang="en-US" altLang="ko-KR" sz="1100" b="1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25158-E280-8797-4E07-8EA1F023F0BC}"/>
              </a:ext>
            </a:extLst>
          </p:cNvPr>
          <p:cNvSpPr txBox="1"/>
          <p:nvPr/>
        </p:nvSpPr>
        <p:spPr>
          <a:xfrm>
            <a:off x="1935969" y="3675360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비목별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기간별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C96880-648C-2B0C-4797-977C0F29658D}"/>
              </a:ext>
            </a:extLst>
          </p:cNvPr>
          <p:cNvSpPr txBox="1"/>
          <p:nvPr/>
        </p:nvSpPr>
        <p:spPr>
          <a:xfrm>
            <a:off x="5509501" y="366804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비목별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BB1-29DE-92DA-AF1C-60FC728E985F}"/>
              </a:ext>
            </a:extLst>
          </p:cNvPr>
          <p:cNvSpPr txBox="1"/>
          <p:nvPr/>
        </p:nvSpPr>
        <p:spPr>
          <a:xfrm>
            <a:off x="1782734" y="4263551"/>
            <a:ext cx="1516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참여기간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투입</a:t>
            </a:r>
            <a:r>
              <a:rPr lang="en-US" altLang="ko-KR" sz="1100" b="1" dirty="0">
                <a:latin typeface="+mj-ea"/>
                <a:ea typeface="+mj-ea"/>
              </a:rPr>
              <a:t>MH</a:t>
            </a:r>
          </a:p>
          <a:p>
            <a:pPr algn="ctr"/>
            <a:r>
              <a:rPr lang="ko-KR" altLang="en-US" sz="1100" b="1" dirty="0">
                <a:latin typeface="+mj-ea"/>
                <a:ea typeface="+mj-ea"/>
              </a:rPr>
              <a:t>담당업무 </a:t>
            </a:r>
            <a:r>
              <a:rPr lang="en-US" altLang="ko-KR" sz="1100" b="1" dirty="0">
                <a:latin typeface="+mj-ea"/>
                <a:ea typeface="+mj-ea"/>
              </a:rPr>
              <a:t>by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Activity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74D62B-6818-60F8-2ABC-72B3F2391616}"/>
              </a:ext>
            </a:extLst>
          </p:cNvPr>
          <p:cNvSpPr txBox="1"/>
          <p:nvPr/>
        </p:nvSpPr>
        <p:spPr>
          <a:xfrm>
            <a:off x="3876538" y="436644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참여여부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544D9-8FD3-BDC4-D01D-2E17EFB00BAF}"/>
              </a:ext>
            </a:extLst>
          </p:cNvPr>
          <p:cNvSpPr txBox="1"/>
          <p:nvPr/>
        </p:nvSpPr>
        <p:spPr>
          <a:xfrm>
            <a:off x="5143207" y="4359368"/>
            <a:ext cx="1258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참여기간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참여율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41D23-75F4-9CB1-273E-37CDC25BA208}"/>
              </a:ext>
            </a:extLst>
          </p:cNvPr>
          <p:cNvSpPr txBox="1"/>
          <p:nvPr/>
        </p:nvSpPr>
        <p:spPr>
          <a:xfrm>
            <a:off x="7950357" y="4313945"/>
            <a:ext cx="607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  <a:ea typeface="+mj-ea"/>
              </a:rPr>
              <a:t>담당자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61561D-6A14-2B12-D14D-6B486C2E775F}"/>
              </a:ext>
            </a:extLst>
          </p:cNvPr>
          <p:cNvSpPr txBox="1"/>
          <p:nvPr/>
        </p:nvSpPr>
        <p:spPr>
          <a:xfrm>
            <a:off x="3540281" y="5097442"/>
            <a:ext cx="390683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연구성과</a:t>
            </a:r>
            <a:r>
              <a:rPr lang="en-US" altLang="ko-KR" sz="1100" b="1" dirty="0">
                <a:latin typeface="+mj-ea"/>
                <a:ea typeface="+mj-ea"/>
              </a:rPr>
              <a:t>, </a:t>
            </a:r>
            <a:r>
              <a:rPr lang="ko-KR" altLang="en-US" sz="1100" b="1" dirty="0">
                <a:latin typeface="+mj-ea"/>
                <a:ea typeface="+mj-ea"/>
              </a:rPr>
              <a:t>보고서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연구문서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논문</a:t>
            </a:r>
            <a:r>
              <a:rPr lang="en-US" altLang="ko-KR" sz="1100" b="1" dirty="0">
                <a:latin typeface="+mj-ea"/>
                <a:ea typeface="+mj-ea"/>
              </a:rPr>
              <a:t>,  </a:t>
            </a:r>
            <a:r>
              <a:rPr lang="ko-KR" altLang="en-US" sz="1100" b="1" dirty="0">
                <a:latin typeface="+mj-ea"/>
                <a:ea typeface="+mj-ea"/>
              </a:rPr>
              <a:t>지재권</a:t>
            </a:r>
            <a:r>
              <a:rPr lang="en-US" altLang="ko-KR" sz="1100" b="1" dirty="0">
                <a:latin typeface="+mj-ea"/>
                <a:ea typeface="+mj-ea"/>
              </a:rPr>
              <a:t>,  Issue &amp; Risk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+mj-ea"/>
                <a:ea typeface="+mj-ea"/>
              </a:rPr>
              <a:t>  </a:t>
            </a:r>
            <a:r>
              <a:rPr lang="en-US" altLang="ko-KR" sz="1100" b="1" dirty="0">
                <a:latin typeface="+mj-ea"/>
                <a:ea typeface="+mj-ea"/>
              </a:rPr>
              <a:t>by Project, Milestone, Activity, 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84F2D4-7C69-4E47-592D-E78FB5F33126}"/>
              </a:ext>
            </a:extLst>
          </p:cNvPr>
          <p:cNvSpPr txBox="1"/>
          <p:nvPr/>
        </p:nvSpPr>
        <p:spPr>
          <a:xfrm>
            <a:off x="4241362" y="1263774"/>
            <a:ext cx="2159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pc="430" dirty="0">
                <a:latin typeface="+mj-ea"/>
                <a:ea typeface="+mj-ea"/>
              </a:rPr>
              <a:t>PROJECT  TYPE</a:t>
            </a:r>
            <a:endParaRPr lang="ko-KR" altLang="en-US" sz="1200" b="1" spc="430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5C5E50-B0C9-8A1D-F772-219052FAA541}"/>
              </a:ext>
            </a:extLst>
          </p:cNvPr>
          <p:cNvSpPr txBox="1"/>
          <p:nvPr/>
        </p:nvSpPr>
        <p:spPr>
          <a:xfrm>
            <a:off x="515542" y="3453928"/>
            <a:ext cx="364202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관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리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항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ea"/>
                <a:ea typeface="+mj-ea"/>
              </a:rPr>
              <a:t>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BB67BF-4D38-3D91-7260-CFEC98EF33B9}"/>
              </a:ext>
            </a:extLst>
          </p:cNvPr>
          <p:cNvSpPr txBox="1"/>
          <p:nvPr/>
        </p:nvSpPr>
        <p:spPr>
          <a:xfrm>
            <a:off x="1072664" y="52221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산출물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291264-4966-3B7B-AAC1-3F66CCAF8648}"/>
              </a:ext>
            </a:extLst>
          </p:cNvPr>
          <p:cNvSpPr txBox="1"/>
          <p:nvPr/>
        </p:nvSpPr>
        <p:spPr>
          <a:xfrm>
            <a:off x="1099112" y="294841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Time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1AAE31-1E63-5D9D-B321-E0F736B5CB58}"/>
              </a:ext>
            </a:extLst>
          </p:cNvPr>
          <p:cNvSpPr txBox="1"/>
          <p:nvPr/>
        </p:nvSpPr>
        <p:spPr>
          <a:xfrm>
            <a:off x="1020537" y="366804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+mj-ea"/>
                <a:ea typeface="+mj-ea"/>
              </a:rPr>
              <a:t>Budget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CD4F4-32CB-B3D5-3B8E-7CBF92CE1B62}"/>
              </a:ext>
            </a:extLst>
          </p:cNvPr>
          <p:cNvSpPr txBox="1"/>
          <p:nvPr/>
        </p:nvSpPr>
        <p:spPr>
          <a:xfrm>
            <a:off x="1021003" y="427544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+mj-ea"/>
                <a:ea typeface="+mj-ea"/>
              </a:rPr>
              <a:t>연구원</a:t>
            </a:r>
            <a:endParaRPr lang="en-US" altLang="ko-KR" sz="1200" b="1" dirty="0">
              <a:latin typeface="+mj-ea"/>
              <a:ea typeface="+mj-ea"/>
            </a:endParaRPr>
          </a:p>
          <a:p>
            <a:pPr algn="ctr"/>
            <a:r>
              <a:rPr lang="en-US" altLang="ko-KR" sz="1200" b="1" dirty="0">
                <a:latin typeface="+mj-ea"/>
                <a:ea typeface="+mj-ea"/>
              </a:rPr>
              <a:t>(</a:t>
            </a:r>
            <a:r>
              <a:rPr lang="ko-KR" altLang="en-US" sz="1200" b="1" dirty="0">
                <a:latin typeface="+mj-ea"/>
                <a:ea typeface="+mj-ea"/>
              </a:rPr>
              <a:t>이력</a:t>
            </a:r>
            <a:r>
              <a:rPr lang="en-US" altLang="ko-KR" sz="1200" b="1" dirty="0">
                <a:latin typeface="+mj-ea"/>
                <a:ea typeface="+mj-ea"/>
              </a:rPr>
              <a:t>)</a:t>
            </a:r>
            <a:endParaRPr lang="ko-KR" altLang="en-US" sz="1200" b="1" dirty="0">
              <a:latin typeface="+mj-ea"/>
              <a:ea typeface="+mj-ea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91BCB30-162D-8AE0-350F-87D319A5847D}"/>
              </a:ext>
            </a:extLst>
          </p:cNvPr>
          <p:cNvSpPr/>
          <p:nvPr/>
        </p:nvSpPr>
        <p:spPr>
          <a:xfrm>
            <a:off x="1890241" y="2719098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927C919-5F45-6033-E0B8-39B26DBDB69B}"/>
              </a:ext>
            </a:extLst>
          </p:cNvPr>
          <p:cNvSpPr/>
          <p:nvPr/>
        </p:nvSpPr>
        <p:spPr>
          <a:xfrm>
            <a:off x="3504557" y="2719097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47FB34F-1E3A-1576-E706-5EB05335E108}"/>
              </a:ext>
            </a:extLst>
          </p:cNvPr>
          <p:cNvSpPr/>
          <p:nvPr/>
        </p:nvSpPr>
        <p:spPr>
          <a:xfrm>
            <a:off x="5077049" y="2719097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C3E7782-1BE7-14F1-313F-A1ADAE2B94A0}"/>
              </a:ext>
            </a:extLst>
          </p:cNvPr>
          <p:cNvSpPr/>
          <p:nvPr/>
        </p:nvSpPr>
        <p:spPr>
          <a:xfrm>
            <a:off x="7586769" y="2719096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7705857-BC25-1E79-EB71-ADDA684C2350}"/>
              </a:ext>
            </a:extLst>
          </p:cNvPr>
          <p:cNvSpPr/>
          <p:nvPr/>
        </p:nvSpPr>
        <p:spPr>
          <a:xfrm>
            <a:off x="1832477" y="3626496"/>
            <a:ext cx="1430489" cy="32972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BE0C896-7D8C-5FC0-346A-CB56CEDEFFE3}"/>
              </a:ext>
            </a:extLst>
          </p:cNvPr>
          <p:cNvSpPr/>
          <p:nvPr/>
        </p:nvSpPr>
        <p:spPr>
          <a:xfrm>
            <a:off x="5077048" y="3607246"/>
            <a:ext cx="1430489" cy="32972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3CB9C10-E7E5-6DEF-E5DA-AC1409E9D2C6}"/>
              </a:ext>
            </a:extLst>
          </p:cNvPr>
          <p:cNvSpPr/>
          <p:nvPr/>
        </p:nvSpPr>
        <p:spPr>
          <a:xfrm>
            <a:off x="1832477" y="4150085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C0CB04C-11B7-C8FB-81B2-C51DFD27BBF3}"/>
              </a:ext>
            </a:extLst>
          </p:cNvPr>
          <p:cNvSpPr/>
          <p:nvPr/>
        </p:nvSpPr>
        <p:spPr>
          <a:xfrm>
            <a:off x="3496107" y="4150085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F535F71-BACB-2536-79D7-367DA2E85804}"/>
              </a:ext>
            </a:extLst>
          </p:cNvPr>
          <p:cNvSpPr/>
          <p:nvPr/>
        </p:nvSpPr>
        <p:spPr>
          <a:xfrm>
            <a:off x="5062104" y="4150084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BDC63B4-F27F-7CEE-9CC6-AAF135D015DD}"/>
              </a:ext>
            </a:extLst>
          </p:cNvPr>
          <p:cNvSpPr/>
          <p:nvPr/>
        </p:nvSpPr>
        <p:spPr>
          <a:xfrm>
            <a:off x="7586768" y="4150084"/>
            <a:ext cx="1430489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7BF1591-A5C0-3346-9233-368A170E8537}"/>
              </a:ext>
            </a:extLst>
          </p:cNvPr>
          <p:cNvSpPr/>
          <p:nvPr/>
        </p:nvSpPr>
        <p:spPr>
          <a:xfrm>
            <a:off x="1823616" y="5049317"/>
            <a:ext cx="7193641" cy="65781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C75A5FEB-4976-1418-C393-5AC7B92A1F97}"/>
              </a:ext>
            </a:extLst>
          </p:cNvPr>
          <p:cNvSpPr/>
          <p:nvPr/>
        </p:nvSpPr>
        <p:spPr>
          <a:xfrm>
            <a:off x="892568" y="2948416"/>
            <a:ext cx="176558" cy="2668364"/>
          </a:xfrm>
          <a:prstGeom prst="leftBracket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891CAA2B-291B-3760-B0B4-E89494CC0CE5}"/>
              </a:ext>
            </a:extLst>
          </p:cNvPr>
          <p:cNvSpPr/>
          <p:nvPr/>
        </p:nvSpPr>
        <p:spPr>
          <a:xfrm rot="5400000">
            <a:off x="5308768" y="-1808578"/>
            <a:ext cx="176558" cy="6948000"/>
          </a:xfrm>
          <a:prstGeom prst="leftBracket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B5B7BF4-45CA-A3AD-BA0B-6742B60E7D58}"/>
              </a:ext>
            </a:extLst>
          </p:cNvPr>
          <p:cNvCxnSpPr/>
          <p:nvPr/>
        </p:nvCxnSpPr>
        <p:spPr>
          <a:xfrm>
            <a:off x="6699182" y="2156059"/>
            <a:ext cx="576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1DC3E21-9646-836E-6239-5FBE4B959AEC}"/>
              </a:ext>
            </a:extLst>
          </p:cNvPr>
          <p:cNvCxnSpPr/>
          <p:nvPr/>
        </p:nvCxnSpPr>
        <p:spPr>
          <a:xfrm>
            <a:off x="6716830" y="3752248"/>
            <a:ext cx="576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D642146-3F82-D101-150F-4102E0101325}"/>
              </a:ext>
            </a:extLst>
          </p:cNvPr>
          <p:cNvSpPr txBox="1"/>
          <p:nvPr/>
        </p:nvSpPr>
        <p:spPr>
          <a:xfrm>
            <a:off x="8439904" y="25789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회차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  <p:sp>
        <p:nvSpPr>
          <p:cNvPr id="54" name="슬라이드 번호 개체 틀 2">
            <a:extLst>
              <a:ext uri="{FF2B5EF4-FFF2-40B4-BE49-F238E27FC236}">
                <a16:creationId xmlns:a16="http://schemas.microsoft.com/office/drawing/2014/main" id="{FD472645-478B-9657-4BC9-F7BCC4F34924}"/>
              </a:ext>
            </a:extLst>
          </p:cNvPr>
          <p:cNvSpPr txBox="1">
            <a:spLocks/>
          </p:cNvSpPr>
          <p:nvPr/>
        </p:nvSpPr>
        <p:spPr>
          <a:xfrm>
            <a:off x="5046871" y="6589068"/>
            <a:ext cx="248786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5" name="양쪽 대괄호 54">
            <a:extLst>
              <a:ext uri="{FF2B5EF4-FFF2-40B4-BE49-F238E27FC236}">
                <a16:creationId xmlns:a16="http://schemas.microsoft.com/office/drawing/2014/main" id="{97F96857-4B90-978C-38CD-88D0C480201E}"/>
              </a:ext>
            </a:extLst>
          </p:cNvPr>
          <p:cNvSpPr/>
          <p:nvPr/>
        </p:nvSpPr>
        <p:spPr>
          <a:xfrm>
            <a:off x="2049373" y="1771052"/>
            <a:ext cx="1004210" cy="742266"/>
          </a:xfrm>
          <a:prstGeom prst="bracketPair">
            <a:avLst/>
          </a:prstGeom>
          <a:ln w="127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양쪽 대괄호 55">
            <a:extLst>
              <a:ext uri="{FF2B5EF4-FFF2-40B4-BE49-F238E27FC236}">
                <a16:creationId xmlns:a16="http://schemas.microsoft.com/office/drawing/2014/main" id="{36BADE20-65DD-B60C-2EF5-35D88B30A33E}"/>
              </a:ext>
            </a:extLst>
          </p:cNvPr>
          <p:cNvSpPr/>
          <p:nvPr/>
        </p:nvSpPr>
        <p:spPr>
          <a:xfrm>
            <a:off x="3712940" y="1779073"/>
            <a:ext cx="1004210" cy="742266"/>
          </a:xfrm>
          <a:prstGeom prst="bracketPair">
            <a:avLst/>
          </a:prstGeom>
          <a:ln w="127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양쪽 대괄호 56">
            <a:extLst>
              <a:ext uri="{FF2B5EF4-FFF2-40B4-BE49-F238E27FC236}">
                <a16:creationId xmlns:a16="http://schemas.microsoft.com/office/drawing/2014/main" id="{44A88B50-3014-2817-A57D-985291CB57C2}"/>
              </a:ext>
            </a:extLst>
          </p:cNvPr>
          <p:cNvSpPr/>
          <p:nvPr/>
        </p:nvSpPr>
        <p:spPr>
          <a:xfrm>
            <a:off x="5280253" y="1787094"/>
            <a:ext cx="1004210" cy="742266"/>
          </a:xfrm>
          <a:prstGeom prst="bracketPair">
            <a:avLst/>
          </a:prstGeom>
          <a:ln w="127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양쪽 대괄호 60">
            <a:extLst>
              <a:ext uri="{FF2B5EF4-FFF2-40B4-BE49-F238E27FC236}">
                <a16:creationId xmlns:a16="http://schemas.microsoft.com/office/drawing/2014/main" id="{3C79DA2D-829F-8CF0-D8B5-6DD217C2CA2B}"/>
              </a:ext>
            </a:extLst>
          </p:cNvPr>
          <p:cNvSpPr/>
          <p:nvPr/>
        </p:nvSpPr>
        <p:spPr>
          <a:xfrm>
            <a:off x="7684966" y="1795116"/>
            <a:ext cx="1004210" cy="742266"/>
          </a:xfrm>
          <a:prstGeom prst="bracketPair">
            <a:avLst/>
          </a:prstGeom>
          <a:ln w="127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45353"/>
      </p:ext>
    </p:extLst>
  </p:cSld>
  <p:clrMapOvr>
    <a:masterClrMapping/>
  </p:clrMapOvr>
</p:sld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EAE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pc="-6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2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3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1976</Words>
  <Application>Microsoft Office PowerPoint</Application>
  <PresentationFormat>A4 용지(210x297mm)</PresentationFormat>
  <Paragraphs>542</Paragraphs>
  <Slides>24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KoPub돋움체 Bold</vt:lpstr>
      <vt:lpstr>Pretendard</vt:lpstr>
      <vt:lpstr>굴림</vt:lpstr>
      <vt:lpstr>맑은 고딕</vt:lpstr>
      <vt:lpstr>휴먼모음T</vt:lpstr>
      <vt:lpstr>Arial</vt:lpstr>
      <vt:lpstr>Calibri</vt:lpstr>
      <vt:lpstr>Wingdings</vt:lpstr>
      <vt:lpstr>3_디자인 사용자 지정</vt:lpstr>
      <vt:lpstr>2_기본 디자인</vt:lpstr>
      <vt:lpstr>Office 테마</vt:lpstr>
      <vt:lpstr>R&amp;D PJ 관리 시스템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Dongkee Lee</dc:creator>
  <cp:lastModifiedBy>창범 김</cp:lastModifiedBy>
  <cp:revision>220</cp:revision>
  <cp:lastPrinted>2025-03-12T04:43:37Z</cp:lastPrinted>
  <dcterms:created xsi:type="dcterms:W3CDTF">2024-09-24T02:35:10Z</dcterms:created>
  <dcterms:modified xsi:type="dcterms:W3CDTF">2025-03-21T22:12:21Z</dcterms:modified>
</cp:coreProperties>
</file>